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14630400" cy="8229600"/>
  <p:notesSz cx="8229600" cy="14630400"/>
  <p:embeddedFontLst>
    <p:embeddedFont>
      <p:font typeface="Alexandria Semi Bold" pitchFamily="2" charset="-78"/>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Roboto Slab" pitchFamily="2" charset="0"/>
      <p:regular r:id="rId23"/>
      <p:bold r:id="rId24"/>
    </p:embeddedFont>
    <p:embeddedFont>
      <p:font typeface="Sora Light"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3" d="100"/>
          <a:sy n="103"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46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391853"/>
            <a:ext cx="6109216"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Catégorisation de texte</a:t>
            </a:r>
            <a:endParaRPr lang="en-US" sz="4450" dirty="0"/>
          </a:p>
        </p:txBody>
      </p:sp>
      <p:sp>
        <p:nvSpPr>
          <p:cNvPr id="4" name="Shape 1"/>
          <p:cNvSpPr/>
          <p:nvPr/>
        </p:nvSpPr>
        <p:spPr>
          <a:xfrm>
            <a:off x="793790" y="4457700"/>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6" name="Text 2"/>
          <p:cNvSpPr/>
          <p:nvPr/>
        </p:nvSpPr>
        <p:spPr>
          <a:xfrm>
            <a:off x="793790" y="4457700"/>
            <a:ext cx="4970122" cy="396835"/>
          </a:xfrm>
          <a:prstGeom prst="rect">
            <a:avLst/>
          </a:prstGeom>
          <a:noFill/>
          <a:ln/>
        </p:spPr>
        <p:txBody>
          <a:bodyPr wrap="none" lIns="0" tIns="0" rIns="0" bIns="0" rtlCol="0" anchor="t"/>
          <a:lstStyle/>
          <a:p>
            <a:pPr marL="0" indent="0" algn="l">
              <a:lnSpc>
                <a:spcPts val="3100"/>
              </a:lnSpc>
              <a:buNone/>
            </a:pPr>
            <a:r>
              <a:rPr lang="en-US" sz="2200" b="1" dirty="0">
                <a:solidFill>
                  <a:srgbClr val="15213F"/>
                </a:solidFill>
                <a:latin typeface="Roboto Bold" pitchFamily="34" charset="0"/>
                <a:ea typeface="Roboto Bold" pitchFamily="34" charset="-122"/>
                <a:cs typeface="Roboto Bold" pitchFamily="34" charset="-120"/>
              </a:rPr>
              <a:t>Par Alain </a:t>
            </a:r>
            <a:r>
              <a:rPr lang="en-US" sz="2200" b="1" dirty="0" err="1">
                <a:solidFill>
                  <a:srgbClr val="15213F"/>
                </a:solidFill>
                <a:latin typeface="Roboto Bold" pitchFamily="34" charset="0"/>
                <a:ea typeface="Roboto Bold" pitchFamily="34" charset="-122"/>
                <a:cs typeface="Roboto Bold" pitchFamily="34" charset="-120"/>
              </a:rPr>
              <a:t>Nyeck</a:t>
            </a:r>
            <a:r>
              <a:rPr lang="en-US" sz="2200" b="1" dirty="0">
                <a:solidFill>
                  <a:srgbClr val="15213F"/>
                </a:solidFill>
                <a:latin typeface="Roboto Bold" pitchFamily="34" charset="0"/>
                <a:ea typeface="Roboto Bold" pitchFamily="34" charset="-122"/>
                <a:cs typeface="Roboto Bold" pitchFamily="34" charset="-120"/>
              </a:rPr>
              <a:t> &amp; Folly Tata AYEBOUA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8066" y="726638"/>
            <a:ext cx="5566291" cy="641152"/>
          </a:xfrm>
          <a:prstGeom prst="rect">
            <a:avLst/>
          </a:prstGeom>
          <a:noFill/>
          <a:ln/>
        </p:spPr>
        <p:txBody>
          <a:bodyPr wrap="none" lIns="0" tIns="0" rIns="0" bIns="0" rtlCol="0" anchor="t"/>
          <a:lstStyle/>
          <a:p>
            <a:pPr marL="0" indent="0">
              <a:lnSpc>
                <a:spcPts val="5000"/>
              </a:lnSpc>
              <a:buNone/>
            </a:pPr>
            <a:r>
              <a:rPr lang="en-US" sz="4000" dirty="0">
                <a:solidFill>
                  <a:srgbClr val="3257B8"/>
                </a:solidFill>
                <a:latin typeface="Roboto Slab" pitchFamily="34" charset="0"/>
                <a:ea typeface="Roboto Slab" pitchFamily="34" charset="-122"/>
                <a:cs typeface="Roboto Slab" pitchFamily="34" charset="-120"/>
              </a:rPr>
              <a:t>Compétences Acquises</a:t>
            </a:r>
            <a:endParaRPr lang="en-US" sz="4000" dirty="0"/>
          </a:p>
        </p:txBody>
      </p:sp>
      <p:sp>
        <p:nvSpPr>
          <p:cNvPr id="4" name="Shape 1"/>
          <p:cNvSpPr/>
          <p:nvPr/>
        </p:nvSpPr>
        <p:spPr>
          <a:xfrm>
            <a:off x="948809" y="1675448"/>
            <a:ext cx="22860" cy="4940498"/>
          </a:xfrm>
          <a:prstGeom prst="roundRect">
            <a:avLst>
              <a:gd name="adj" fmla="val 134627"/>
            </a:avLst>
          </a:prstGeom>
          <a:solidFill>
            <a:srgbClr val="CFD2D8"/>
          </a:solidFill>
          <a:ln/>
        </p:spPr>
        <p:txBody>
          <a:bodyPr/>
          <a:lstStyle/>
          <a:p>
            <a:endParaRPr lang="en-US"/>
          </a:p>
        </p:txBody>
      </p:sp>
      <p:sp>
        <p:nvSpPr>
          <p:cNvPr id="5" name="Shape 2"/>
          <p:cNvSpPr/>
          <p:nvPr/>
        </p:nvSpPr>
        <p:spPr>
          <a:xfrm>
            <a:off x="1156752" y="2125504"/>
            <a:ext cx="615434" cy="22860"/>
          </a:xfrm>
          <a:prstGeom prst="roundRect">
            <a:avLst>
              <a:gd name="adj" fmla="val 134627"/>
            </a:avLst>
          </a:prstGeom>
          <a:solidFill>
            <a:srgbClr val="CFD2D8"/>
          </a:solidFill>
          <a:ln/>
        </p:spPr>
        <p:txBody>
          <a:bodyPr/>
          <a:lstStyle/>
          <a:p>
            <a:endParaRPr lang="en-US"/>
          </a:p>
        </p:txBody>
      </p:sp>
      <p:sp>
        <p:nvSpPr>
          <p:cNvPr id="6" name="Shape 3"/>
          <p:cNvSpPr/>
          <p:nvPr/>
        </p:nvSpPr>
        <p:spPr>
          <a:xfrm>
            <a:off x="718006" y="1906191"/>
            <a:ext cx="461605" cy="461605"/>
          </a:xfrm>
          <a:prstGeom prst="roundRect">
            <a:avLst>
              <a:gd name="adj" fmla="val 6667"/>
            </a:avLst>
          </a:prstGeom>
          <a:solidFill>
            <a:srgbClr val="E9ECF2"/>
          </a:solidFill>
          <a:ln/>
        </p:spPr>
        <p:txBody>
          <a:bodyPr/>
          <a:lstStyle/>
          <a:p>
            <a:endParaRPr lang="en-US"/>
          </a:p>
        </p:txBody>
      </p:sp>
      <p:sp>
        <p:nvSpPr>
          <p:cNvPr id="7" name="Text 4"/>
          <p:cNvSpPr/>
          <p:nvPr/>
        </p:nvSpPr>
        <p:spPr>
          <a:xfrm>
            <a:off x="794921" y="1944588"/>
            <a:ext cx="307658" cy="384691"/>
          </a:xfrm>
          <a:prstGeom prst="rect">
            <a:avLst/>
          </a:prstGeom>
          <a:noFill/>
          <a:ln/>
        </p:spPr>
        <p:txBody>
          <a:bodyPr wrap="none" lIns="0" tIns="0" rIns="0" bIns="0" rtlCol="0" anchor="t"/>
          <a:lstStyle/>
          <a:p>
            <a:pPr marL="0" indent="0" algn="ctr">
              <a:lnSpc>
                <a:spcPts val="2400"/>
              </a:lnSpc>
              <a:buNone/>
            </a:pPr>
            <a:r>
              <a:rPr lang="en-US" sz="2400" dirty="0">
                <a:solidFill>
                  <a:srgbClr val="15213F"/>
                </a:solidFill>
                <a:latin typeface="Roboto Slab" pitchFamily="34" charset="0"/>
                <a:ea typeface="Roboto Slab" pitchFamily="34" charset="-122"/>
                <a:cs typeface="Roboto Slab" pitchFamily="34" charset="-120"/>
              </a:rPr>
              <a:t>1</a:t>
            </a:r>
            <a:endParaRPr lang="en-US" sz="2400" dirty="0"/>
          </a:p>
        </p:txBody>
      </p:sp>
      <p:sp>
        <p:nvSpPr>
          <p:cNvPr id="8" name="Text 5"/>
          <p:cNvSpPr/>
          <p:nvPr/>
        </p:nvSpPr>
        <p:spPr>
          <a:xfrm>
            <a:off x="1974652" y="1880592"/>
            <a:ext cx="3720346" cy="320516"/>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Prétraitement Avancé de Texte</a:t>
            </a:r>
            <a:endParaRPr lang="en-US" sz="2000" dirty="0"/>
          </a:p>
        </p:txBody>
      </p:sp>
      <p:sp>
        <p:nvSpPr>
          <p:cNvPr id="9" name="Text 6"/>
          <p:cNvSpPr/>
          <p:nvPr/>
        </p:nvSpPr>
        <p:spPr>
          <a:xfrm>
            <a:off x="1974652" y="2324100"/>
            <a:ext cx="6451283" cy="656273"/>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Nettoyage, tokenization, lemmatisation pour préparer les données textuelles.</a:t>
            </a:r>
            <a:endParaRPr lang="en-US" sz="1600" dirty="0"/>
          </a:p>
        </p:txBody>
      </p:sp>
      <p:sp>
        <p:nvSpPr>
          <p:cNvPr id="10" name="Shape 7"/>
          <p:cNvSpPr/>
          <p:nvPr/>
        </p:nvSpPr>
        <p:spPr>
          <a:xfrm>
            <a:off x="1156752" y="3840718"/>
            <a:ext cx="615434" cy="22860"/>
          </a:xfrm>
          <a:prstGeom prst="roundRect">
            <a:avLst>
              <a:gd name="adj" fmla="val 134627"/>
            </a:avLst>
          </a:prstGeom>
          <a:solidFill>
            <a:srgbClr val="CFD2D8"/>
          </a:solidFill>
          <a:ln/>
        </p:spPr>
        <p:txBody>
          <a:bodyPr/>
          <a:lstStyle/>
          <a:p>
            <a:endParaRPr lang="en-US"/>
          </a:p>
        </p:txBody>
      </p:sp>
      <p:sp>
        <p:nvSpPr>
          <p:cNvPr id="11" name="Shape 8"/>
          <p:cNvSpPr/>
          <p:nvPr/>
        </p:nvSpPr>
        <p:spPr>
          <a:xfrm>
            <a:off x="718006" y="3621405"/>
            <a:ext cx="461605" cy="461605"/>
          </a:xfrm>
          <a:prstGeom prst="roundRect">
            <a:avLst>
              <a:gd name="adj" fmla="val 6667"/>
            </a:avLst>
          </a:prstGeom>
          <a:solidFill>
            <a:srgbClr val="E9ECF2"/>
          </a:solidFill>
          <a:ln/>
        </p:spPr>
        <p:txBody>
          <a:bodyPr/>
          <a:lstStyle/>
          <a:p>
            <a:endParaRPr lang="en-US"/>
          </a:p>
        </p:txBody>
      </p:sp>
      <p:sp>
        <p:nvSpPr>
          <p:cNvPr id="12" name="Text 9"/>
          <p:cNvSpPr/>
          <p:nvPr/>
        </p:nvSpPr>
        <p:spPr>
          <a:xfrm>
            <a:off x="794921" y="3659803"/>
            <a:ext cx="307658" cy="384691"/>
          </a:xfrm>
          <a:prstGeom prst="rect">
            <a:avLst/>
          </a:prstGeom>
          <a:noFill/>
          <a:ln/>
        </p:spPr>
        <p:txBody>
          <a:bodyPr wrap="none" lIns="0" tIns="0" rIns="0" bIns="0" rtlCol="0" anchor="t"/>
          <a:lstStyle/>
          <a:p>
            <a:pPr marL="0" indent="0" algn="ctr">
              <a:lnSpc>
                <a:spcPts val="2400"/>
              </a:lnSpc>
              <a:buNone/>
            </a:pPr>
            <a:r>
              <a:rPr lang="en-US" sz="2400" dirty="0">
                <a:solidFill>
                  <a:srgbClr val="15213F"/>
                </a:solidFill>
                <a:latin typeface="Roboto Slab" pitchFamily="34" charset="0"/>
                <a:ea typeface="Roboto Slab" pitchFamily="34" charset="-122"/>
                <a:cs typeface="Roboto Slab" pitchFamily="34" charset="-120"/>
              </a:rPr>
              <a:t>2</a:t>
            </a:r>
            <a:endParaRPr lang="en-US" sz="2400" dirty="0"/>
          </a:p>
        </p:txBody>
      </p:sp>
      <p:sp>
        <p:nvSpPr>
          <p:cNvPr id="13" name="Text 10"/>
          <p:cNvSpPr/>
          <p:nvPr/>
        </p:nvSpPr>
        <p:spPr>
          <a:xfrm>
            <a:off x="1974652" y="3595807"/>
            <a:ext cx="6105763" cy="320516"/>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Application de Techniques de Feature Engineering</a:t>
            </a:r>
            <a:endParaRPr lang="en-US" sz="2000" dirty="0"/>
          </a:p>
        </p:txBody>
      </p:sp>
      <p:sp>
        <p:nvSpPr>
          <p:cNvPr id="14" name="Text 11"/>
          <p:cNvSpPr/>
          <p:nvPr/>
        </p:nvSpPr>
        <p:spPr>
          <a:xfrm>
            <a:off x="1974652" y="4039314"/>
            <a:ext cx="6451283" cy="656273"/>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Extraction de caractéristiques pertinentes pour améliorer la performance des modèles.</a:t>
            </a:r>
            <a:endParaRPr lang="en-US" sz="1600" dirty="0"/>
          </a:p>
        </p:txBody>
      </p:sp>
      <p:sp>
        <p:nvSpPr>
          <p:cNvPr id="15" name="Shape 12"/>
          <p:cNvSpPr/>
          <p:nvPr/>
        </p:nvSpPr>
        <p:spPr>
          <a:xfrm>
            <a:off x="1156752" y="5555933"/>
            <a:ext cx="615434" cy="22860"/>
          </a:xfrm>
          <a:prstGeom prst="roundRect">
            <a:avLst>
              <a:gd name="adj" fmla="val 134627"/>
            </a:avLst>
          </a:prstGeom>
          <a:solidFill>
            <a:srgbClr val="CFD2D8"/>
          </a:solidFill>
          <a:ln/>
        </p:spPr>
        <p:txBody>
          <a:bodyPr/>
          <a:lstStyle/>
          <a:p>
            <a:endParaRPr lang="en-US"/>
          </a:p>
        </p:txBody>
      </p:sp>
      <p:sp>
        <p:nvSpPr>
          <p:cNvPr id="16" name="Shape 13"/>
          <p:cNvSpPr/>
          <p:nvPr/>
        </p:nvSpPr>
        <p:spPr>
          <a:xfrm>
            <a:off x="718006" y="5336619"/>
            <a:ext cx="461605" cy="461605"/>
          </a:xfrm>
          <a:prstGeom prst="roundRect">
            <a:avLst>
              <a:gd name="adj" fmla="val 6667"/>
            </a:avLst>
          </a:prstGeom>
          <a:solidFill>
            <a:srgbClr val="E9ECF2"/>
          </a:solidFill>
          <a:ln/>
        </p:spPr>
        <p:txBody>
          <a:bodyPr/>
          <a:lstStyle/>
          <a:p>
            <a:endParaRPr lang="en-US"/>
          </a:p>
        </p:txBody>
      </p:sp>
      <p:sp>
        <p:nvSpPr>
          <p:cNvPr id="17" name="Text 14"/>
          <p:cNvSpPr/>
          <p:nvPr/>
        </p:nvSpPr>
        <p:spPr>
          <a:xfrm>
            <a:off x="794921" y="5375017"/>
            <a:ext cx="307658" cy="384691"/>
          </a:xfrm>
          <a:prstGeom prst="rect">
            <a:avLst/>
          </a:prstGeom>
          <a:noFill/>
          <a:ln/>
        </p:spPr>
        <p:txBody>
          <a:bodyPr wrap="none" lIns="0" tIns="0" rIns="0" bIns="0" rtlCol="0" anchor="t"/>
          <a:lstStyle/>
          <a:p>
            <a:pPr marL="0" indent="0" algn="ctr">
              <a:lnSpc>
                <a:spcPts val="2400"/>
              </a:lnSpc>
              <a:buNone/>
            </a:pPr>
            <a:r>
              <a:rPr lang="en-US" sz="2400" dirty="0">
                <a:solidFill>
                  <a:srgbClr val="15213F"/>
                </a:solidFill>
                <a:latin typeface="Roboto Slab" pitchFamily="34" charset="0"/>
                <a:ea typeface="Roboto Slab" pitchFamily="34" charset="-122"/>
                <a:cs typeface="Roboto Slab" pitchFamily="34" charset="-120"/>
              </a:rPr>
              <a:t>3</a:t>
            </a:r>
            <a:endParaRPr lang="en-US" sz="2400" dirty="0"/>
          </a:p>
        </p:txBody>
      </p:sp>
      <p:sp>
        <p:nvSpPr>
          <p:cNvPr id="18" name="Text 15"/>
          <p:cNvSpPr/>
          <p:nvPr/>
        </p:nvSpPr>
        <p:spPr>
          <a:xfrm>
            <a:off x="1974652" y="5311021"/>
            <a:ext cx="4724638" cy="320516"/>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Comparaison de Plusieurs Algorithmes</a:t>
            </a:r>
            <a:endParaRPr lang="en-US" sz="2000" dirty="0"/>
          </a:p>
        </p:txBody>
      </p:sp>
      <p:sp>
        <p:nvSpPr>
          <p:cNvPr id="19" name="Text 16"/>
          <p:cNvSpPr/>
          <p:nvPr/>
        </p:nvSpPr>
        <p:spPr>
          <a:xfrm>
            <a:off x="1974652" y="5754529"/>
            <a:ext cx="6451283" cy="656273"/>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Évaluation et comparaison des performances de différents modèles de Machine Learning.</a:t>
            </a:r>
            <a:endParaRPr lang="en-US" sz="1600" dirty="0"/>
          </a:p>
        </p:txBody>
      </p:sp>
      <p:sp>
        <p:nvSpPr>
          <p:cNvPr id="20" name="Text 17"/>
          <p:cNvSpPr/>
          <p:nvPr/>
        </p:nvSpPr>
        <p:spPr>
          <a:xfrm>
            <a:off x="718066" y="6846689"/>
            <a:ext cx="7707868" cy="656273"/>
          </a:xfrm>
          <a:prstGeom prst="rect">
            <a:avLst/>
          </a:prstGeom>
          <a:noFill/>
          <a:ln/>
        </p:spPr>
        <p:txBody>
          <a:bodyPr wrap="square" lIns="0" tIns="0" rIns="0" bIns="0" rtlCol="0" anchor="t"/>
          <a:lstStyle/>
          <a:p>
            <a:pPr marL="0" indent="0">
              <a:lnSpc>
                <a:spcPts val="2550"/>
              </a:lnSpc>
              <a:buNone/>
            </a:pPr>
            <a:r>
              <a:rPr lang="en-US" sz="1600" dirty="0">
                <a:solidFill>
                  <a:srgbClr val="15213F"/>
                </a:solidFill>
                <a:latin typeface="Roboto" pitchFamily="34" charset="0"/>
                <a:ea typeface="Roboto" pitchFamily="34" charset="-122"/>
                <a:cs typeface="Roboto" pitchFamily="34" charset="-120"/>
              </a:rPr>
              <a:t>Utilisation d'outils de visualisation et d’analyse de données. Interprétation des performances des modèles et sélection des meilleurs prédicteurs.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4202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Conclusion</a:t>
            </a:r>
            <a:endParaRPr lang="en-US" sz="4450" dirty="0"/>
          </a:p>
        </p:txBody>
      </p:sp>
      <p:sp>
        <p:nvSpPr>
          <p:cNvPr id="3" name="Text 1"/>
          <p:cNvSpPr/>
          <p:nvPr/>
        </p:nvSpPr>
        <p:spPr>
          <a:xfrm>
            <a:off x="1323023" y="3778806"/>
            <a:ext cx="3256002" cy="354330"/>
          </a:xfrm>
          <a:prstGeom prst="rect">
            <a:avLst/>
          </a:prstGeom>
          <a:noFill/>
          <a:ln/>
        </p:spPr>
        <p:txBody>
          <a:bodyPr wrap="none" lIns="0" tIns="0" rIns="0" bIns="0" rtlCol="0" anchor="t"/>
          <a:lstStyle/>
          <a:p>
            <a:pPr marL="0" indent="0" algn="r">
              <a:lnSpc>
                <a:spcPts val="2750"/>
              </a:lnSpc>
              <a:buNone/>
            </a:pPr>
            <a:r>
              <a:rPr lang="en-US" sz="2200" dirty="0">
                <a:solidFill>
                  <a:srgbClr val="15213F"/>
                </a:solidFill>
                <a:latin typeface="Roboto Slab" pitchFamily="34" charset="0"/>
                <a:ea typeface="Roboto Slab" pitchFamily="34" charset="-122"/>
                <a:cs typeface="Roboto Slab" pitchFamily="34" charset="-120"/>
              </a:rPr>
              <a:t>Random Forest + TF-IDF</a:t>
            </a:r>
            <a:endParaRPr lang="en-US" sz="2200" dirty="0"/>
          </a:p>
        </p:txBody>
      </p:sp>
      <p:sp>
        <p:nvSpPr>
          <p:cNvPr id="4" name="Text 2"/>
          <p:cNvSpPr/>
          <p:nvPr/>
        </p:nvSpPr>
        <p:spPr>
          <a:xfrm>
            <a:off x="793790" y="4269224"/>
            <a:ext cx="3785235" cy="725805"/>
          </a:xfrm>
          <a:prstGeom prst="rect">
            <a:avLst/>
          </a:prstGeom>
          <a:noFill/>
          <a:ln/>
        </p:spPr>
        <p:txBody>
          <a:bodyPr wrap="square" lIns="0" tIns="0" rIns="0" bIns="0" rtlCol="0" anchor="t"/>
          <a:lstStyle/>
          <a:p>
            <a:pPr marL="0" indent="0" algn="r">
              <a:lnSpc>
                <a:spcPts val="2850"/>
              </a:lnSpc>
              <a:buNone/>
            </a:pPr>
            <a:r>
              <a:rPr lang="en-US" sz="1750" dirty="0">
                <a:solidFill>
                  <a:srgbClr val="15213F"/>
                </a:solidFill>
                <a:latin typeface="Roboto" pitchFamily="34" charset="0"/>
                <a:ea typeface="Roboto" pitchFamily="34" charset="-122"/>
                <a:cs typeface="Roboto" pitchFamily="34" charset="-120"/>
              </a:rPr>
              <a:t>Donne les meilleurs résultats en termes de précision et de F1-score.</a:t>
            </a:r>
            <a:endParaRPr lang="en-US" sz="1750" dirty="0"/>
          </a:p>
        </p:txBody>
      </p:sp>
      <p:pic>
        <p:nvPicPr>
          <p:cNvPr id="5" name="Image 0" descr="preencoded.png"/>
          <p:cNvPicPr>
            <a:picLocks noChangeAspect="1"/>
          </p:cNvPicPr>
          <p:nvPr/>
        </p:nvPicPr>
        <p:blipFill>
          <a:blip r:embed="rId3"/>
          <a:stretch>
            <a:fillRect/>
          </a:stretch>
        </p:blipFill>
        <p:spPr>
          <a:xfrm>
            <a:off x="5032653" y="2104430"/>
            <a:ext cx="4564975" cy="4564975"/>
          </a:xfrm>
          <a:prstGeom prst="rect">
            <a:avLst/>
          </a:prstGeom>
        </p:spPr>
      </p:pic>
      <p:sp>
        <p:nvSpPr>
          <p:cNvPr id="6" name="Text 3"/>
          <p:cNvSpPr/>
          <p:nvPr/>
        </p:nvSpPr>
        <p:spPr>
          <a:xfrm>
            <a:off x="5571411" y="3900011"/>
            <a:ext cx="339328" cy="424220"/>
          </a:xfrm>
          <a:prstGeom prst="rect">
            <a:avLst/>
          </a:prstGeom>
          <a:noFill/>
          <a:ln/>
        </p:spPr>
        <p:txBody>
          <a:bodyPr wrap="none" lIns="0" tIns="0" rIns="0" bIns="0" rtlCol="0" anchor="t"/>
          <a:lstStyle/>
          <a:p>
            <a:pPr marL="0" indent="0">
              <a:lnSpc>
                <a:spcPts val="42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7" name="Text 4"/>
          <p:cNvSpPr/>
          <p:nvPr/>
        </p:nvSpPr>
        <p:spPr>
          <a:xfrm>
            <a:off x="9937790" y="2552462"/>
            <a:ext cx="3306842"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Prédicteurs Sélectionnés</a:t>
            </a:r>
            <a:endParaRPr lang="en-US" sz="2200" dirty="0"/>
          </a:p>
        </p:txBody>
      </p:sp>
      <p:sp>
        <p:nvSpPr>
          <p:cNvPr id="8" name="Text 5"/>
          <p:cNvSpPr/>
          <p:nvPr/>
        </p:nvSpPr>
        <p:spPr>
          <a:xfrm>
            <a:off x="9937790" y="3042880"/>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Améliorent la classification sans surcharger le modèle.</a:t>
            </a:r>
            <a:endParaRPr lang="en-US" sz="1750" dirty="0"/>
          </a:p>
        </p:txBody>
      </p:sp>
      <p:pic>
        <p:nvPicPr>
          <p:cNvPr id="9" name="Image 1" descr="preencoded.png"/>
          <p:cNvPicPr>
            <a:picLocks noChangeAspect="1"/>
          </p:cNvPicPr>
          <p:nvPr/>
        </p:nvPicPr>
        <p:blipFill>
          <a:blip r:embed="rId4"/>
          <a:stretch>
            <a:fillRect/>
          </a:stretch>
        </p:blipFill>
        <p:spPr>
          <a:xfrm>
            <a:off x="5032653" y="2104430"/>
            <a:ext cx="4564975" cy="4564975"/>
          </a:xfrm>
          <a:prstGeom prst="rect">
            <a:avLst/>
          </a:prstGeom>
        </p:spPr>
      </p:pic>
      <p:sp>
        <p:nvSpPr>
          <p:cNvPr id="10" name="Text 6"/>
          <p:cNvSpPr/>
          <p:nvPr/>
        </p:nvSpPr>
        <p:spPr>
          <a:xfrm>
            <a:off x="8170307" y="2948940"/>
            <a:ext cx="339328" cy="424220"/>
          </a:xfrm>
          <a:prstGeom prst="rect">
            <a:avLst/>
          </a:prstGeom>
          <a:noFill/>
          <a:ln/>
        </p:spPr>
        <p:txBody>
          <a:bodyPr wrap="none" lIns="0" tIns="0" rIns="0" bIns="0" rtlCol="0" anchor="t"/>
          <a:lstStyle/>
          <a:p>
            <a:pPr marL="0" indent="0">
              <a:lnSpc>
                <a:spcPts val="42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1" name="Text 7"/>
          <p:cNvSpPr/>
          <p:nvPr/>
        </p:nvSpPr>
        <p:spPr>
          <a:xfrm>
            <a:off x="9937790" y="50050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Word Embeddings</a:t>
            </a:r>
            <a:endParaRPr lang="en-US" sz="2200" dirty="0"/>
          </a:p>
        </p:txBody>
      </p:sp>
      <p:sp>
        <p:nvSpPr>
          <p:cNvPr id="12" name="Text 8"/>
          <p:cNvSpPr/>
          <p:nvPr/>
        </p:nvSpPr>
        <p:spPr>
          <a:xfrm>
            <a:off x="9937790" y="5495449"/>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Nécessitent davantage de données pour être efficaces.</a:t>
            </a:r>
            <a:endParaRPr lang="en-US" sz="1750" dirty="0"/>
          </a:p>
        </p:txBody>
      </p:sp>
      <p:pic>
        <p:nvPicPr>
          <p:cNvPr id="13" name="Image 2" descr="preencoded.png"/>
          <p:cNvPicPr>
            <a:picLocks noChangeAspect="1"/>
          </p:cNvPicPr>
          <p:nvPr/>
        </p:nvPicPr>
        <p:blipFill>
          <a:blip r:embed="rId5"/>
          <a:stretch>
            <a:fillRect/>
          </a:stretch>
        </p:blipFill>
        <p:spPr>
          <a:xfrm>
            <a:off x="5032653" y="2104430"/>
            <a:ext cx="4564975" cy="4564975"/>
          </a:xfrm>
          <a:prstGeom prst="rect">
            <a:avLst/>
          </a:prstGeom>
        </p:spPr>
      </p:pic>
      <p:sp>
        <p:nvSpPr>
          <p:cNvPr id="14" name="Text 9"/>
          <p:cNvSpPr/>
          <p:nvPr/>
        </p:nvSpPr>
        <p:spPr>
          <a:xfrm>
            <a:off x="7694533" y="5675114"/>
            <a:ext cx="339328" cy="424220"/>
          </a:xfrm>
          <a:prstGeom prst="rect">
            <a:avLst/>
          </a:prstGeom>
          <a:noFill/>
          <a:ln/>
        </p:spPr>
        <p:txBody>
          <a:bodyPr wrap="none" lIns="0" tIns="0" rIns="0" bIns="0" rtlCol="0" anchor="t"/>
          <a:lstStyle/>
          <a:p>
            <a:pPr marL="0" indent="0">
              <a:lnSpc>
                <a:spcPts val="42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5" name="Text 10"/>
          <p:cNvSpPr/>
          <p:nvPr/>
        </p:nvSpPr>
        <p:spPr>
          <a:xfrm>
            <a:off x="793790" y="6924556"/>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Ce projet illustre comment le Feature Engineering améliore les performances des modèles de classification de texte. </a:t>
            </a:r>
            <a:r>
              <a:rPr lang="en-US" sz="1750" dirty="0">
                <a:solidFill>
                  <a:srgbClr val="000000"/>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257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Conclusion</a:t>
            </a:r>
            <a:endParaRPr lang="en-US" sz="4450" dirty="0"/>
          </a:p>
        </p:txBody>
      </p:sp>
      <p:sp>
        <p:nvSpPr>
          <p:cNvPr id="4" name="Text 1"/>
          <p:cNvSpPr/>
          <p:nvPr/>
        </p:nvSpPr>
        <p:spPr>
          <a:xfrm>
            <a:off x="793790" y="4531519"/>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En conclusion, ce projet a démontré l'importance de l'ingénierie des caractéristiques dans l'amélioration des performances des modèles de classification de texte. L'utilisation de techniques telles que TF-IDF et Random Forest a permis d'obtenir des résultats très précis.</a:t>
            </a:r>
            <a:endParaRPr lang="en-US" sz="1750" dirty="0"/>
          </a:p>
        </p:txBody>
      </p:sp>
      <p:sp>
        <p:nvSpPr>
          <p:cNvPr id="5" name="Text 2"/>
          <p:cNvSpPr/>
          <p:nvPr/>
        </p:nvSpPr>
        <p:spPr>
          <a:xfrm>
            <a:off x="793790" y="5875377"/>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Les prédicteurs sélectionnés ont également montré leur utilité en améliorant la classification sans surcharger le modèle. Cependant, l'utilisation de Word Embeddings nécessite davantage de données pour être pleinement efficace.</a:t>
            </a:r>
            <a:endParaRPr lang="en-US" sz="1750" dirty="0"/>
          </a:p>
        </p:txBody>
      </p:sp>
      <p:sp>
        <p:nvSpPr>
          <p:cNvPr id="6" name="Text 3"/>
          <p:cNvSpPr/>
          <p:nvPr/>
        </p:nvSpPr>
        <p:spPr>
          <a:xfrm>
            <a:off x="793790" y="6856333"/>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Ce projet a permis d'acquérir des compétences précieuses en prétraitement de texte, en application de techniques de Feature Engineering, et en comparaison de plusieurs algorithmes de Machine Learning.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14" y="445651"/>
            <a:ext cx="4265533" cy="533162"/>
          </a:xfrm>
          <a:prstGeom prst="rect">
            <a:avLst/>
          </a:prstGeom>
          <a:noFill/>
          <a:ln/>
        </p:spPr>
        <p:txBody>
          <a:bodyPr wrap="none" lIns="0" tIns="0" rIns="0" bIns="0" rtlCol="0" anchor="t"/>
          <a:lstStyle/>
          <a:p>
            <a:pPr marL="0" indent="0">
              <a:lnSpc>
                <a:spcPts val="4150"/>
              </a:lnSpc>
              <a:buNone/>
            </a:pPr>
            <a:r>
              <a:rPr lang="en-US" sz="3350" dirty="0">
                <a:solidFill>
                  <a:srgbClr val="1F1E1E"/>
                </a:solidFill>
                <a:latin typeface="Alexandria Semi Bold" pitchFamily="34" charset="0"/>
                <a:ea typeface="Alexandria Semi Bold" pitchFamily="34" charset="-122"/>
                <a:cs typeface="Alexandria Semi Bold" pitchFamily="34" charset="-120"/>
              </a:rPr>
              <a:t>Agenda</a:t>
            </a:r>
            <a:endParaRPr lang="en-US" sz="3350" dirty="0"/>
          </a:p>
        </p:txBody>
      </p:sp>
      <p:sp>
        <p:nvSpPr>
          <p:cNvPr id="3" name="Shape 1"/>
          <p:cNvSpPr/>
          <p:nvPr/>
        </p:nvSpPr>
        <p:spPr>
          <a:xfrm>
            <a:off x="7303770" y="1302901"/>
            <a:ext cx="22860" cy="6483310"/>
          </a:xfrm>
          <a:prstGeom prst="roundRect">
            <a:avLst>
              <a:gd name="adj" fmla="val 297806"/>
            </a:avLst>
          </a:prstGeom>
          <a:solidFill>
            <a:srgbClr val="BBC2DC"/>
          </a:solidFill>
          <a:ln/>
        </p:spPr>
        <p:txBody>
          <a:bodyPr/>
          <a:lstStyle/>
          <a:p>
            <a:endParaRPr lang="en-US"/>
          </a:p>
        </p:txBody>
      </p:sp>
      <p:sp>
        <p:nvSpPr>
          <p:cNvPr id="4" name="Shape 2"/>
          <p:cNvSpPr/>
          <p:nvPr/>
        </p:nvSpPr>
        <p:spPr>
          <a:xfrm>
            <a:off x="6669465" y="1656040"/>
            <a:ext cx="486251" cy="22860"/>
          </a:xfrm>
          <a:prstGeom prst="roundRect">
            <a:avLst>
              <a:gd name="adj" fmla="val 297806"/>
            </a:avLst>
          </a:prstGeom>
          <a:solidFill>
            <a:srgbClr val="BBC2DC"/>
          </a:solidFill>
          <a:ln/>
        </p:spPr>
        <p:txBody>
          <a:bodyPr/>
          <a:lstStyle/>
          <a:p>
            <a:endParaRPr lang="en-US"/>
          </a:p>
        </p:txBody>
      </p:sp>
      <p:sp>
        <p:nvSpPr>
          <p:cNvPr id="5" name="Shape 3"/>
          <p:cNvSpPr/>
          <p:nvPr/>
        </p:nvSpPr>
        <p:spPr>
          <a:xfrm>
            <a:off x="7132856" y="1485186"/>
            <a:ext cx="364688" cy="364688"/>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6" name="Text 4"/>
          <p:cNvSpPr/>
          <p:nvPr/>
        </p:nvSpPr>
        <p:spPr>
          <a:xfrm>
            <a:off x="7187208" y="1507569"/>
            <a:ext cx="255865" cy="319802"/>
          </a:xfrm>
          <a:prstGeom prst="rect">
            <a:avLst/>
          </a:prstGeom>
          <a:noFill/>
          <a:ln/>
        </p:spPr>
        <p:txBody>
          <a:bodyPr wrap="none" lIns="0" tIns="0" rIns="0" bIns="0" rtlCol="0" anchor="t"/>
          <a:lstStyle/>
          <a:p>
            <a:pPr marL="0" indent="0" algn="ctr">
              <a:lnSpc>
                <a:spcPts val="2000"/>
              </a:lnSpc>
              <a:buNone/>
            </a:pPr>
            <a:r>
              <a:rPr lang="en-US" sz="2000" dirty="0">
                <a:solidFill>
                  <a:srgbClr val="3B3535"/>
                </a:solidFill>
                <a:latin typeface="Alexandria Semi Bold" pitchFamily="34" charset="0"/>
                <a:ea typeface="Alexandria Semi Bold" pitchFamily="34" charset="-122"/>
                <a:cs typeface="Alexandria Semi Bold" pitchFamily="34" charset="-120"/>
              </a:rPr>
              <a:t>1</a:t>
            </a:r>
            <a:endParaRPr lang="en-US" sz="2000" dirty="0"/>
          </a:p>
        </p:txBody>
      </p:sp>
      <p:sp>
        <p:nvSpPr>
          <p:cNvPr id="7" name="Text 5"/>
          <p:cNvSpPr/>
          <p:nvPr/>
        </p:nvSpPr>
        <p:spPr>
          <a:xfrm>
            <a:off x="4372094" y="1464945"/>
            <a:ext cx="2132767" cy="266462"/>
          </a:xfrm>
          <a:prstGeom prst="rect">
            <a:avLst/>
          </a:prstGeom>
          <a:noFill/>
          <a:ln/>
        </p:spPr>
        <p:txBody>
          <a:bodyPr wrap="none" lIns="0" tIns="0" rIns="0" bIns="0" rtlCol="0" anchor="t"/>
          <a:lstStyle/>
          <a:p>
            <a:pPr marL="0" indent="0" algn="r">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Introduction</a:t>
            </a:r>
            <a:endParaRPr lang="en-US" sz="1650" dirty="0"/>
          </a:p>
        </p:txBody>
      </p:sp>
      <p:sp>
        <p:nvSpPr>
          <p:cNvPr id="8" name="Text 6"/>
          <p:cNvSpPr/>
          <p:nvPr/>
        </p:nvSpPr>
        <p:spPr>
          <a:xfrm>
            <a:off x="567214" y="1828562"/>
            <a:ext cx="5937647" cy="259199"/>
          </a:xfrm>
          <a:prstGeom prst="rect">
            <a:avLst/>
          </a:prstGeom>
          <a:noFill/>
          <a:ln/>
        </p:spPr>
        <p:txBody>
          <a:bodyPr wrap="none" lIns="0" tIns="0" rIns="0" bIns="0" rtlCol="0" anchor="t"/>
          <a:lstStyle/>
          <a:p>
            <a:pPr marL="0" indent="0" algn="r">
              <a:lnSpc>
                <a:spcPts val="2000"/>
              </a:lnSpc>
              <a:buNone/>
            </a:pPr>
            <a:r>
              <a:rPr lang="en-US" sz="1250" dirty="0">
                <a:solidFill>
                  <a:srgbClr val="3B3535"/>
                </a:solidFill>
                <a:latin typeface="Sora Light" pitchFamily="34" charset="0"/>
                <a:ea typeface="Sora Light" pitchFamily="34" charset="-122"/>
                <a:cs typeface="Sora Light" pitchFamily="34" charset="-120"/>
              </a:rPr>
              <a:t>Définition du Feature Engineering textuel.</a:t>
            </a:r>
            <a:endParaRPr lang="en-US" sz="1250" dirty="0"/>
          </a:p>
        </p:txBody>
      </p:sp>
      <p:sp>
        <p:nvSpPr>
          <p:cNvPr id="9" name="Shape 7"/>
          <p:cNvSpPr/>
          <p:nvPr/>
        </p:nvSpPr>
        <p:spPr>
          <a:xfrm>
            <a:off x="7474684" y="2466380"/>
            <a:ext cx="486251" cy="22860"/>
          </a:xfrm>
          <a:prstGeom prst="roundRect">
            <a:avLst>
              <a:gd name="adj" fmla="val 297806"/>
            </a:avLst>
          </a:prstGeom>
          <a:solidFill>
            <a:srgbClr val="BBC2DC"/>
          </a:solidFill>
          <a:ln/>
        </p:spPr>
        <p:txBody>
          <a:bodyPr/>
          <a:lstStyle/>
          <a:p>
            <a:endParaRPr lang="en-US"/>
          </a:p>
        </p:txBody>
      </p:sp>
      <p:sp>
        <p:nvSpPr>
          <p:cNvPr id="10" name="Shape 8"/>
          <p:cNvSpPr/>
          <p:nvPr/>
        </p:nvSpPr>
        <p:spPr>
          <a:xfrm>
            <a:off x="7132856" y="2295525"/>
            <a:ext cx="364688" cy="364688"/>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11" name="Text 9"/>
          <p:cNvSpPr/>
          <p:nvPr/>
        </p:nvSpPr>
        <p:spPr>
          <a:xfrm>
            <a:off x="7187208" y="2317909"/>
            <a:ext cx="255865" cy="319802"/>
          </a:xfrm>
          <a:prstGeom prst="rect">
            <a:avLst/>
          </a:prstGeom>
          <a:noFill/>
          <a:ln/>
        </p:spPr>
        <p:txBody>
          <a:bodyPr wrap="none" lIns="0" tIns="0" rIns="0" bIns="0" rtlCol="0" anchor="t"/>
          <a:lstStyle/>
          <a:p>
            <a:pPr marL="0" indent="0" algn="ctr">
              <a:lnSpc>
                <a:spcPts val="2000"/>
              </a:lnSpc>
              <a:buNone/>
            </a:pPr>
            <a:r>
              <a:rPr lang="en-US" sz="2000" dirty="0">
                <a:solidFill>
                  <a:srgbClr val="3B3535"/>
                </a:solidFill>
                <a:latin typeface="Alexandria Semi Bold" pitchFamily="34" charset="0"/>
                <a:ea typeface="Alexandria Semi Bold" pitchFamily="34" charset="-122"/>
                <a:cs typeface="Alexandria Semi Bold" pitchFamily="34" charset="-120"/>
              </a:rPr>
              <a:t>2</a:t>
            </a:r>
            <a:endParaRPr lang="en-US" sz="2000" dirty="0"/>
          </a:p>
        </p:txBody>
      </p:sp>
      <p:sp>
        <p:nvSpPr>
          <p:cNvPr id="12" name="Text 10"/>
          <p:cNvSpPr/>
          <p:nvPr/>
        </p:nvSpPr>
        <p:spPr>
          <a:xfrm>
            <a:off x="8125539" y="2275284"/>
            <a:ext cx="2132767" cy="266462"/>
          </a:xfrm>
          <a:prstGeom prst="rect">
            <a:avLst/>
          </a:prstGeom>
          <a:noFill/>
          <a:ln/>
        </p:spPr>
        <p:txBody>
          <a:bodyPr wrap="none" lIns="0" tIns="0" rIns="0" bIns="0" rtlCol="0" anchor="t"/>
          <a:lstStyle/>
          <a:p>
            <a:pPr marL="0" indent="0" algn="l">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Lecture de la Data</a:t>
            </a:r>
            <a:endParaRPr lang="en-US" sz="1650" dirty="0"/>
          </a:p>
        </p:txBody>
      </p:sp>
      <p:sp>
        <p:nvSpPr>
          <p:cNvPr id="13" name="Text 11"/>
          <p:cNvSpPr/>
          <p:nvPr/>
        </p:nvSpPr>
        <p:spPr>
          <a:xfrm>
            <a:off x="8125539" y="2638901"/>
            <a:ext cx="5937647" cy="259199"/>
          </a:xfrm>
          <a:prstGeom prst="rect">
            <a:avLst/>
          </a:prstGeom>
          <a:noFill/>
          <a:ln/>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Préparer et analyser les données textuelles.</a:t>
            </a:r>
            <a:endParaRPr lang="en-US" sz="1250" dirty="0"/>
          </a:p>
        </p:txBody>
      </p:sp>
      <p:sp>
        <p:nvSpPr>
          <p:cNvPr id="14" name="Shape 12"/>
          <p:cNvSpPr/>
          <p:nvPr/>
        </p:nvSpPr>
        <p:spPr>
          <a:xfrm>
            <a:off x="6669465" y="3195757"/>
            <a:ext cx="486251" cy="22860"/>
          </a:xfrm>
          <a:prstGeom prst="roundRect">
            <a:avLst>
              <a:gd name="adj" fmla="val 297806"/>
            </a:avLst>
          </a:prstGeom>
          <a:solidFill>
            <a:srgbClr val="BBC2DC"/>
          </a:solidFill>
          <a:ln/>
        </p:spPr>
        <p:txBody>
          <a:bodyPr/>
          <a:lstStyle/>
          <a:p>
            <a:endParaRPr lang="en-US"/>
          </a:p>
        </p:txBody>
      </p:sp>
      <p:sp>
        <p:nvSpPr>
          <p:cNvPr id="15" name="Shape 13"/>
          <p:cNvSpPr/>
          <p:nvPr/>
        </p:nvSpPr>
        <p:spPr>
          <a:xfrm>
            <a:off x="7132856" y="3024902"/>
            <a:ext cx="364688" cy="364688"/>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16" name="Text 14"/>
          <p:cNvSpPr/>
          <p:nvPr/>
        </p:nvSpPr>
        <p:spPr>
          <a:xfrm>
            <a:off x="7187208" y="3047286"/>
            <a:ext cx="255865" cy="319802"/>
          </a:xfrm>
          <a:prstGeom prst="rect">
            <a:avLst/>
          </a:prstGeom>
          <a:noFill/>
          <a:ln/>
        </p:spPr>
        <p:txBody>
          <a:bodyPr wrap="none" lIns="0" tIns="0" rIns="0" bIns="0" rtlCol="0" anchor="t"/>
          <a:lstStyle/>
          <a:p>
            <a:pPr marL="0" indent="0" algn="ctr">
              <a:lnSpc>
                <a:spcPts val="2000"/>
              </a:lnSpc>
              <a:buNone/>
            </a:pPr>
            <a:r>
              <a:rPr lang="en-US" sz="2000" dirty="0">
                <a:solidFill>
                  <a:srgbClr val="3B3535"/>
                </a:solidFill>
                <a:latin typeface="Alexandria Semi Bold" pitchFamily="34" charset="0"/>
                <a:ea typeface="Alexandria Semi Bold" pitchFamily="34" charset="-122"/>
                <a:cs typeface="Alexandria Semi Bold" pitchFamily="34" charset="-120"/>
              </a:rPr>
              <a:t>3</a:t>
            </a:r>
            <a:endParaRPr lang="en-US" sz="2000" dirty="0"/>
          </a:p>
        </p:txBody>
      </p:sp>
      <p:sp>
        <p:nvSpPr>
          <p:cNvPr id="17" name="Text 15"/>
          <p:cNvSpPr/>
          <p:nvPr/>
        </p:nvSpPr>
        <p:spPr>
          <a:xfrm>
            <a:off x="4372094" y="3004661"/>
            <a:ext cx="2132767" cy="266462"/>
          </a:xfrm>
          <a:prstGeom prst="rect">
            <a:avLst/>
          </a:prstGeom>
          <a:noFill/>
          <a:ln/>
        </p:spPr>
        <p:txBody>
          <a:bodyPr wrap="none" lIns="0" tIns="0" rIns="0" bIns="0" rtlCol="0" anchor="t"/>
          <a:lstStyle/>
          <a:p>
            <a:pPr marL="0" indent="0" algn="r">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Prédicteurs</a:t>
            </a:r>
            <a:endParaRPr lang="en-US" sz="1650" dirty="0"/>
          </a:p>
        </p:txBody>
      </p:sp>
      <p:sp>
        <p:nvSpPr>
          <p:cNvPr id="18" name="Text 16"/>
          <p:cNvSpPr/>
          <p:nvPr/>
        </p:nvSpPr>
        <p:spPr>
          <a:xfrm>
            <a:off x="567214" y="3368278"/>
            <a:ext cx="5937647" cy="259199"/>
          </a:xfrm>
          <a:prstGeom prst="rect">
            <a:avLst/>
          </a:prstGeom>
          <a:noFill/>
          <a:ln/>
        </p:spPr>
        <p:txBody>
          <a:bodyPr wrap="none" lIns="0" tIns="0" rIns="0" bIns="0" rtlCol="0" anchor="t"/>
          <a:lstStyle/>
          <a:p>
            <a:pPr marL="0" indent="0" algn="r">
              <a:lnSpc>
                <a:spcPts val="2000"/>
              </a:lnSpc>
              <a:buNone/>
            </a:pPr>
            <a:r>
              <a:rPr lang="en-US" sz="1250" dirty="0">
                <a:solidFill>
                  <a:srgbClr val="3B3535"/>
                </a:solidFill>
                <a:latin typeface="Sora Light" pitchFamily="34" charset="0"/>
                <a:ea typeface="Sora Light" pitchFamily="34" charset="-122"/>
                <a:cs typeface="Sora Light" pitchFamily="34" charset="-120"/>
              </a:rPr>
              <a:t>Identifier les prédicteurs clés pour la catégorisation.</a:t>
            </a:r>
            <a:endParaRPr lang="en-US" sz="1250" dirty="0"/>
          </a:p>
        </p:txBody>
      </p:sp>
      <p:sp>
        <p:nvSpPr>
          <p:cNvPr id="19" name="Shape 17"/>
          <p:cNvSpPr/>
          <p:nvPr/>
        </p:nvSpPr>
        <p:spPr>
          <a:xfrm>
            <a:off x="7474684" y="3925133"/>
            <a:ext cx="486251" cy="22860"/>
          </a:xfrm>
          <a:prstGeom prst="roundRect">
            <a:avLst>
              <a:gd name="adj" fmla="val 297806"/>
            </a:avLst>
          </a:prstGeom>
          <a:solidFill>
            <a:srgbClr val="BBC2DC"/>
          </a:solidFill>
          <a:ln/>
        </p:spPr>
        <p:txBody>
          <a:bodyPr/>
          <a:lstStyle/>
          <a:p>
            <a:endParaRPr lang="en-US"/>
          </a:p>
        </p:txBody>
      </p:sp>
      <p:sp>
        <p:nvSpPr>
          <p:cNvPr id="20" name="Shape 18"/>
          <p:cNvSpPr/>
          <p:nvPr/>
        </p:nvSpPr>
        <p:spPr>
          <a:xfrm>
            <a:off x="7132856" y="3754279"/>
            <a:ext cx="364688" cy="364688"/>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21" name="Text 19"/>
          <p:cNvSpPr/>
          <p:nvPr/>
        </p:nvSpPr>
        <p:spPr>
          <a:xfrm>
            <a:off x="7187208" y="3776663"/>
            <a:ext cx="255865" cy="319802"/>
          </a:xfrm>
          <a:prstGeom prst="rect">
            <a:avLst/>
          </a:prstGeom>
          <a:noFill/>
          <a:ln/>
        </p:spPr>
        <p:txBody>
          <a:bodyPr wrap="none" lIns="0" tIns="0" rIns="0" bIns="0" rtlCol="0" anchor="t"/>
          <a:lstStyle/>
          <a:p>
            <a:pPr marL="0" indent="0" algn="ctr">
              <a:lnSpc>
                <a:spcPts val="2000"/>
              </a:lnSpc>
              <a:buNone/>
            </a:pPr>
            <a:r>
              <a:rPr lang="en-US" sz="2000" dirty="0">
                <a:solidFill>
                  <a:srgbClr val="3B3535"/>
                </a:solidFill>
                <a:latin typeface="Alexandria Semi Bold" pitchFamily="34" charset="0"/>
                <a:ea typeface="Alexandria Semi Bold" pitchFamily="34" charset="-122"/>
                <a:cs typeface="Alexandria Semi Bold" pitchFamily="34" charset="-120"/>
              </a:rPr>
              <a:t>4</a:t>
            </a:r>
            <a:endParaRPr lang="en-US" sz="2000" dirty="0"/>
          </a:p>
        </p:txBody>
      </p:sp>
      <p:sp>
        <p:nvSpPr>
          <p:cNvPr id="22" name="Text 20"/>
          <p:cNvSpPr/>
          <p:nvPr/>
        </p:nvSpPr>
        <p:spPr>
          <a:xfrm>
            <a:off x="8125539" y="3734038"/>
            <a:ext cx="2132767" cy="266462"/>
          </a:xfrm>
          <a:prstGeom prst="rect">
            <a:avLst/>
          </a:prstGeom>
          <a:noFill/>
          <a:ln/>
        </p:spPr>
        <p:txBody>
          <a:bodyPr wrap="none" lIns="0" tIns="0" rIns="0" bIns="0" rtlCol="0" anchor="t"/>
          <a:lstStyle/>
          <a:p>
            <a:pPr marL="0" indent="0" algn="l">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Techniques</a:t>
            </a:r>
            <a:endParaRPr lang="en-US" sz="1650" dirty="0"/>
          </a:p>
        </p:txBody>
      </p:sp>
      <p:sp>
        <p:nvSpPr>
          <p:cNvPr id="23" name="Text 21"/>
          <p:cNvSpPr/>
          <p:nvPr/>
        </p:nvSpPr>
        <p:spPr>
          <a:xfrm>
            <a:off x="8125539" y="4097655"/>
            <a:ext cx="5937647" cy="259199"/>
          </a:xfrm>
          <a:prstGeom prst="rect">
            <a:avLst/>
          </a:prstGeom>
          <a:noFill/>
          <a:ln/>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Nettoyage, transformation et extraction de caractéristiques.</a:t>
            </a:r>
            <a:endParaRPr lang="en-US" sz="1250" dirty="0"/>
          </a:p>
        </p:txBody>
      </p:sp>
      <p:sp>
        <p:nvSpPr>
          <p:cNvPr id="24" name="Shape 22"/>
          <p:cNvSpPr/>
          <p:nvPr/>
        </p:nvSpPr>
        <p:spPr>
          <a:xfrm>
            <a:off x="6669465" y="4654510"/>
            <a:ext cx="486251" cy="22860"/>
          </a:xfrm>
          <a:prstGeom prst="roundRect">
            <a:avLst>
              <a:gd name="adj" fmla="val 297806"/>
            </a:avLst>
          </a:prstGeom>
          <a:solidFill>
            <a:srgbClr val="BBC2DC"/>
          </a:solidFill>
          <a:ln/>
        </p:spPr>
        <p:txBody>
          <a:bodyPr/>
          <a:lstStyle/>
          <a:p>
            <a:endParaRPr lang="en-US"/>
          </a:p>
        </p:txBody>
      </p:sp>
      <p:sp>
        <p:nvSpPr>
          <p:cNvPr id="25" name="Shape 23"/>
          <p:cNvSpPr/>
          <p:nvPr/>
        </p:nvSpPr>
        <p:spPr>
          <a:xfrm>
            <a:off x="7132856" y="4483656"/>
            <a:ext cx="364688" cy="364688"/>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26" name="Text 24"/>
          <p:cNvSpPr/>
          <p:nvPr/>
        </p:nvSpPr>
        <p:spPr>
          <a:xfrm>
            <a:off x="7187208" y="4506039"/>
            <a:ext cx="255865" cy="319802"/>
          </a:xfrm>
          <a:prstGeom prst="rect">
            <a:avLst/>
          </a:prstGeom>
          <a:noFill/>
          <a:ln/>
        </p:spPr>
        <p:txBody>
          <a:bodyPr wrap="none" lIns="0" tIns="0" rIns="0" bIns="0" rtlCol="0" anchor="t"/>
          <a:lstStyle/>
          <a:p>
            <a:pPr marL="0" indent="0" algn="ctr">
              <a:lnSpc>
                <a:spcPts val="2000"/>
              </a:lnSpc>
              <a:buNone/>
            </a:pPr>
            <a:r>
              <a:rPr lang="en-US" sz="2000" dirty="0">
                <a:solidFill>
                  <a:srgbClr val="3B3535"/>
                </a:solidFill>
                <a:latin typeface="Alexandria Semi Bold" pitchFamily="34" charset="0"/>
                <a:ea typeface="Alexandria Semi Bold" pitchFamily="34" charset="-122"/>
                <a:cs typeface="Alexandria Semi Bold" pitchFamily="34" charset="-120"/>
              </a:rPr>
              <a:t>5</a:t>
            </a:r>
            <a:endParaRPr lang="en-US" sz="2000" dirty="0"/>
          </a:p>
        </p:txBody>
      </p:sp>
      <p:sp>
        <p:nvSpPr>
          <p:cNvPr id="27" name="Text 25"/>
          <p:cNvSpPr/>
          <p:nvPr/>
        </p:nvSpPr>
        <p:spPr>
          <a:xfrm>
            <a:off x="4372094" y="4463415"/>
            <a:ext cx="2132767" cy="266462"/>
          </a:xfrm>
          <a:prstGeom prst="rect">
            <a:avLst/>
          </a:prstGeom>
          <a:noFill/>
          <a:ln/>
        </p:spPr>
        <p:txBody>
          <a:bodyPr wrap="none" lIns="0" tIns="0" rIns="0" bIns="0" rtlCol="0" anchor="t"/>
          <a:lstStyle/>
          <a:p>
            <a:pPr marL="0" indent="0" algn="r">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Algorithmes</a:t>
            </a:r>
            <a:endParaRPr lang="en-US" sz="1650" dirty="0"/>
          </a:p>
        </p:txBody>
      </p:sp>
      <p:sp>
        <p:nvSpPr>
          <p:cNvPr id="28" name="Text 26"/>
          <p:cNvSpPr/>
          <p:nvPr/>
        </p:nvSpPr>
        <p:spPr>
          <a:xfrm>
            <a:off x="567214" y="4827032"/>
            <a:ext cx="5937647" cy="259199"/>
          </a:xfrm>
          <a:prstGeom prst="rect">
            <a:avLst/>
          </a:prstGeom>
          <a:noFill/>
          <a:ln/>
        </p:spPr>
        <p:txBody>
          <a:bodyPr wrap="none" lIns="0" tIns="0" rIns="0" bIns="0" rtlCol="0" anchor="t"/>
          <a:lstStyle/>
          <a:p>
            <a:pPr marL="0" indent="0" algn="r">
              <a:lnSpc>
                <a:spcPts val="2000"/>
              </a:lnSpc>
              <a:buNone/>
            </a:pPr>
            <a:r>
              <a:rPr lang="en-US" sz="1250" dirty="0">
                <a:solidFill>
                  <a:srgbClr val="3B3535"/>
                </a:solidFill>
                <a:latin typeface="Sora Light" pitchFamily="34" charset="0"/>
                <a:ea typeface="Sora Light" pitchFamily="34" charset="-122"/>
                <a:cs typeface="Sora Light" pitchFamily="34" charset="-120"/>
              </a:rPr>
              <a:t>Choisir les algorithmes de classification adaptés.</a:t>
            </a:r>
            <a:endParaRPr lang="en-US" sz="1250" dirty="0"/>
          </a:p>
        </p:txBody>
      </p:sp>
      <p:sp>
        <p:nvSpPr>
          <p:cNvPr id="29" name="Shape 27"/>
          <p:cNvSpPr/>
          <p:nvPr/>
        </p:nvSpPr>
        <p:spPr>
          <a:xfrm>
            <a:off x="7474684" y="5383887"/>
            <a:ext cx="486251" cy="22860"/>
          </a:xfrm>
          <a:prstGeom prst="roundRect">
            <a:avLst>
              <a:gd name="adj" fmla="val 297806"/>
            </a:avLst>
          </a:prstGeom>
          <a:solidFill>
            <a:srgbClr val="BBC2DC"/>
          </a:solidFill>
          <a:ln/>
        </p:spPr>
        <p:txBody>
          <a:bodyPr/>
          <a:lstStyle/>
          <a:p>
            <a:endParaRPr lang="en-US"/>
          </a:p>
        </p:txBody>
      </p:sp>
      <p:sp>
        <p:nvSpPr>
          <p:cNvPr id="30" name="Shape 28"/>
          <p:cNvSpPr/>
          <p:nvPr/>
        </p:nvSpPr>
        <p:spPr>
          <a:xfrm>
            <a:off x="7132856" y="5213033"/>
            <a:ext cx="364688" cy="364688"/>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31" name="Text 29"/>
          <p:cNvSpPr/>
          <p:nvPr/>
        </p:nvSpPr>
        <p:spPr>
          <a:xfrm>
            <a:off x="7187208" y="5235416"/>
            <a:ext cx="255865" cy="319802"/>
          </a:xfrm>
          <a:prstGeom prst="rect">
            <a:avLst/>
          </a:prstGeom>
          <a:noFill/>
          <a:ln/>
        </p:spPr>
        <p:txBody>
          <a:bodyPr wrap="none" lIns="0" tIns="0" rIns="0" bIns="0" rtlCol="0" anchor="t"/>
          <a:lstStyle/>
          <a:p>
            <a:pPr marL="0" indent="0" algn="ctr">
              <a:lnSpc>
                <a:spcPts val="2000"/>
              </a:lnSpc>
              <a:buNone/>
            </a:pPr>
            <a:r>
              <a:rPr lang="en-US" sz="2000" dirty="0">
                <a:solidFill>
                  <a:srgbClr val="3B3535"/>
                </a:solidFill>
                <a:latin typeface="Alexandria Semi Bold" pitchFamily="34" charset="0"/>
                <a:ea typeface="Alexandria Semi Bold" pitchFamily="34" charset="-122"/>
                <a:cs typeface="Alexandria Semi Bold" pitchFamily="34" charset="-120"/>
              </a:rPr>
              <a:t>6</a:t>
            </a:r>
            <a:endParaRPr lang="en-US" sz="2000" dirty="0"/>
          </a:p>
        </p:txBody>
      </p:sp>
      <p:sp>
        <p:nvSpPr>
          <p:cNvPr id="32" name="Text 30"/>
          <p:cNvSpPr/>
          <p:nvPr/>
        </p:nvSpPr>
        <p:spPr>
          <a:xfrm>
            <a:off x="8125539" y="5192792"/>
            <a:ext cx="2132767" cy="266462"/>
          </a:xfrm>
          <a:prstGeom prst="rect">
            <a:avLst/>
          </a:prstGeom>
          <a:noFill/>
          <a:ln/>
        </p:spPr>
        <p:txBody>
          <a:bodyPr wrap="none" lIns="0" tIns="0" rIns="0" bIns="0" rtlCol="0" anchor="t"/>
          <a:lstStyle/>
          <a:p>
            <a:pPr marL="0" indent="0" algn="l">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Résultats</a:t>
            </a:r>
            <a:endParaRPr lang="en-US" sz="1650" dirty="0"/>
          </a:p>
        </p:txBody>
      </p:sp>
      <p:sp>
        <p:nvSpPr>
          <p:cNvPr id="33" name="Text 31"/>
          <p:cNvSpPr/>
          <p:nvPr/>
        </p:nvSpPr>
        <p:spPr>
          <a:xfrm>
            <a:off x="8125539" y="5556409"/>
            <a:ext cx="5937647" cy="259199"/>
          </a:xfrm>
          <a:prstGeom prst="rect">
            <a:avLst/>
          </a:prstGeom>
          <a:noFill/>
          <a:ln/>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Evaluer les performances des modèles.</a:t>
            </a:r>
            <a:endParaRPr lang="en-US" sz="1250" dirty="0"/>
          </a:p>
        </p:txBody>
      </p:sp>
      <p:sp>
        <p:nvSpPr>
          <p:cNvPr id="34" name="Shape 32"/>
          <p:cNvSpPr/>
          <p:nvPr/>
        </p:nvSpPr>
        <p:spPr>
          <a:xfrm>
            <a:off x="6669465" y="6113264"/>
            <a:ext cx="486251" cy="22860"/>
          </a:xfrm>
          <a:prstGeom prst="roundRect">
            <a:avLst>
              <a:gd name="adj" fmla="val 297806"/>
            </a:avLst>
          </a:prstGeom>
          <a:solidFill>
            <a:srgbClr val="BBC2DC"/>
          </a:solidFill>
          <a:ln/>
        </p:spPr>
        <p:txBody>
          <a:bodyPr/>
          <a:lstStyle/>
          <a:p>
            <a:endParaRPr lang="en-US"/>
          </a:p>
        </p:txBody>
      </p:sp>
      <p:sp>
        <p:nvSpPr>
          <p:cNvPr id="35" name="Shape 33"/>
          <p:cNvSpPr/>
          <p:nvPr/>
        </p:nvSpPr>
        <p:spPr>
          <a:xfrm>
            <a:off x="7132856" y="5942409"/>
            <a:ext cx="364688" cy="364688"/>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36" name="Text 34"/>
          <p:cNvSpPr/>
          <p:nvPr/>
        </p:nvSpPr>
        <p:spPr>
          <a:xfrm>
            <a:off x="7187208" y="5964793"/>
            <a:ext cx="255865" cy="319802"/>
          </a:xfrm>
          <a:prstGeom prst="rect">
            <a:avLst/>
          </a:prstGeom>
          <a:noFill/>
          <a:ln/>
        </p:spPr>
        <p:txBody>
          <a:bodyPr wrap="none" lIns="0" tIns="0" rIns="0" bIns="0" rtlCol="0" anchor="t"/>
          <a:lstStyle/>
          <a:p>
            <a:pPr marL="0" indent="0" algn="ctr">
              <a:lnSpc>
                <a:spcPts val="2000"/>
              </a:lnSpc>
              <a:buNone/>
            </a:pPr>
            <a:r>
              <a:rPr lang="en-US" sz="2000" dirty="0">
                <a:solidFill>
                  <a:srgbClr val="3B3535"/>
                </a:solidFill>
                <a:latin typeface="Alexandria Semi Bold" pitchFamily="34" charset="0"/>
                <a:ea typeface="Alexandria Semi Bold" pitchFamily="34" charset="-122"/>
                <a:cs typeface="Alexandria Semi Bold" pitchFamily="34" charset="-120"/>
              </a:rPr>
              <a:t>7</a:t>
            </a:r>
            <a:endParaRPr lang="en-US" sz="2000" dirty="0"/>
          </a:p>
        </p:txBody>
      </p:sp>
      <p:sp>
        <p:nvSpPr>
          <p:cNvPr id="37" name="Text 35"/>
          <p:cNvSpPr/>
          <p:nvPr/>
        </p:nvSpPr>
        <p:spPr>
          <a:xfrm>
            <a:off x="4372094" y="5922169"/>
            <a:ext cx="2132767" cy="266462"/>
          </a:xfrm>
          <a:prstGeom prst="rect">
            <a:avLst/>
          </a:prstGeom>
          <a:noFill/>
          <a:ln/>
        </p:spPr>
        <p:txBody>
          <a:bodyPr wrap="none" lIns="0" tIns="0" rIns="0" bIns="0" rtlCol="0" anchor="t"/>
          <a:lstStyle/>
          <a:p>
            <a:pPr marL="0" indent="0" algn="r">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Difficultés</a:t>
            </a:r>
            <a:endParaRPr lang="en-US" sz="1650" dirty="0"/>
          </a:p>
        </p:txBody>
      </p:sp>
      <p:sp>
        <p:nvSpPr>
          <p:cNvPr id="38" name="Text 36"/>
          <p:cNvSpPr/>
          <p:nvPr/>
        </p:nvSpPr>
        <p:spPr>
          <a:xfrm>
            <a:off x="567214" y="6285786"/>
            <a:ext cx="5937647" cy="259199"/>
          </a:xfrm>
          <a:prstGeom prst="rect">
            <a:avLst/>
          </a:prstGeom>
          <a:noFill/>
          <a:ln/>
        </p:spPr>
        <p:txBody>
          <a:bodyPr wrap="none" lIns="0" tIns="0" rIns="0" bIns="0" rtlCol="0" anchor="t"/>
          <a:lstStyle/>
          <a:p>
            <a:pPr marL="0" indent="0" algn="r">
              <a:lnSpc>
                <a:spcPts val="2000"/>
              </a:lnSpc>
              <a:buNone/>
            </a:pPr>
            <a:r>
              <a:rPr lang="en-US" sz="1250" dirty="0">
                <a:solidFill>
                  <a:srgbClr val="3B3535"/>
                </a:solidFill>
                <a:latin typeface="Sora Light" pitchFamily="34" charset="0"/>
                <a:ea typeface="Sora Light" pitchFamily="34" charset="-122"/>
                <a:cs typeface="Sora Light" pitchFamily="34" charset="-120"/>
              </a:rPr>
              <a:t>Identifier les défis et solutions rencontrés.</a:t>
            </a:r>
            <a:endParaRPr lang="en-US" sz="1250" dirty="0"/>
          </a:p>
        </p:txBody>
      </p:sp>
      <p:sp>
        <p:nvSpPr>
          <p:cNvPr id="39" name="Shape 37"/>
          <p:cNvSpPr/>
          <p:nvPr/>
        </p:nvSpPr>
        <p:spPr>
          <a:xfrm>
            <a:off x="7474684" y="6842641"/>
            <a:ext cx="486251" cy="22860"/>
          </a:xfrm>
          <a:prstGeom prst="roundRect">
            <a:avLst>
              <a:gd name="adj" fmla="val 297806"/>
            </a:avLst>
          </a:prstGeom>
          <a:solidFill>
            <a:srgbClr val="BBC2DC"/>
          </a:solidFill>
          <a:ln/>
        </p:spPr>
        <p:txBody>
          <a:bodyPr/>
          <a:lstStyle/>
          <a:p>
            <a:endParaRPr lang="en-US"/>
          </a:p>
        </p:txBody>
      </p:sp>
      <p:sp>
        <p:nvSpPr>
          <p:cNvPr id="40" name="Shape 38"/>
          <p:cNvSpPr/>
          <p:nvPr/>
        </p:nvSpPr>
        <p:spPr>
          <a:xfrm>
            <a:off x="7132856" y="6671786"/>
            <a:ext cx="364688" cy="364688"/>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41" name="Text 39"/>
          <p:cNvSpPr/>
          <p:nvPr/>
        </p:nvSpPr>
        <p:spPr>
          <a:xfrm>
            <a:off x="7187208" y="6694170"/>
            <a:ext cx="255865" cy="319802"/>
          </a:xfrm>
          <a:prstGeom prst="rect">
            <a:avLst/>
          </a:prstGeom>
          <a:noFill/>
          <a:ln/>
        </p:spPr>
        <p:txBody>
          <a:bodyPr wrap="none" lIns="0" tIns="0" rIns="0" bIns="0" rtlCol="0" anchor="t"/>
          <a:lstStyle/>
          <a:p>
            <a:pPr marL="0" indent="0" algn="ctr">
              <a:lnSpc>
                <a:spcPts val="2000"/>
              </a:lnSpc>
              <a:buNone/>
            </a:pPr>
            <a:r>
              <a:rPr lang="en-US" sz="2000" dirty="0">
                <a:solidFill>
                  <a:srgbClr val="3B3535"/>
                </a:solidFill>
                <a:latin typeface="Alexandria Semi Bold" pitchFamily="34" charset="0"/>
                <a:ea typeface="Alexandria Semi Bold" pitchFamily="34" charset="-122"/>
                <a:cs typeface="Alexandria Semi Bold" pitchFamily="34" charset="-120"/>
              </a:rPr>
              <a:t>8</a:t>
            </a:r>
            <a:endParaRPr lang="en-US" sz="2000" dirty="0"/>
          </a:p>
        </p:txBody>
      </p:sp>
      <p:sp>
        <p:nvSpPr>
          <p:cNvPr id="42" name="Text 40"/>
          <p:cNvSpPr/>
          <p:nvPr/>
        </p:nvSpPr>
        <p:spPr>
          <a:xfrm>
            <a:off x="8125539" y="6651546"/>
            <a:ext cx="2132767" cy="266462"/>
          </a:xfrm>
          <a:prstGeom prst="rect">
            <a:avLst/>
          </a:prstGeom>
          <a:noFill/>
          <a:ln/>
        </p:spPr>
        <p:txBody>
          <a:bodyPr wrap="none" lIns="0" tIns="0" rIns="0" bIns="0" rtlCol="0" anchor="t"/>
          <a:lstStyle/>
          <a:p>
            <a:pPr marL="0" indent="0" algn="l">
              <a:lnSpc>
                <a:spcPts val="2050"/>
              </a:lnSpc>
              <a:buNone/>
            </a:pPr>
            <a:r>
              <a:rPr lang="en-US" sz="1650" dirty="0">
                <a:solidFill>
                  <a:srgbClr val="3B3535"/>
                </a:solidFill>
                <a:latin typeface="Alexandria Semi Bold" pitchFamily="34" charset="0"/>
                <a:ea typeface="Alexandria Semi Bold" pitchFamily="34" charset="-122"/>
                <a:cs typeface="Alexandria Semi Bold" pitchFamily="34" charset="-120"/>
              </a:rPr>
              <a:t>Compétences</a:t>
            </a:r>
            <a:endParaRPr lang="en-US" sz="1650" dirty="0"/>
          </a:p>
        </p:txBody>
      </p:sp>
      <p:sp>
        <p:nvSpPr>
          <p:cNvPr id="43" name="Text 41"/>
          <p:cNvSpPr/>
          <p:nvPr/>
        </p:nvSpPr>
        <p:spPr>
          <a:xfrm>
            <a:off x="8125539" y="7015163"/>
            <a:ext cx="5937647" cy="259199"/>
          </a:xfrm>
          <a:prstGeom prst="rect">
            <a:avLst/>
          </a:prstGeom>
          <a:noFill/>
          <a:ln/>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Mettre en avant les compétences acquises et les conclusions.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108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Introduction</a:t>
            </a:r>
            <a:endParaRPr lang="en-US" sz="4450" dirty="0"/>
          </a:p>
        </p:txBody>
      </p:sp>
      <p:sp>
        <p:nvSpPr>
          <p:cNvPr id="4" name="Text 1"/>
          <p:cNvSpPr/>
          <p:nvPr/>
        </p:nvSpPr>
        <p:spPr>
          <a:xfrm>
            <a:off x="6280190" y="306002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Ce projet explore l'application de l'ingénierie des caractéristiques pour la classification de textes sportifs. L'objectif est d'améliorer la performance des modèles de classification en transformant et en extrayant des caractéristiques pertinentes des textes.</a:t>
            </a:r>
            <a:endParaRPr lang="en-US" sz="1750" dirty="0"/>
          </a:p>
        </p:txBody>
      </p:sp>
      <p:sp>
        <p:nvSpPr>
          <p:cNvPr id="5" name="Text 2"/>
          <p:cNvSpPr/>
          <p:nvPr/>
        </p:nvSpPr>
        <p:spPr>
          <a:xfrm>
            <a:off x="6280190" y="476678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Nous allons explorer les données, les nettoyer, extraire des caractéristiques, tester différents modèles de classification et comparer leurs performances. Le jeu de données provient du répertoire bbcsport, contenant des articles classés en différentes catégories sportives.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6797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Lecture des Données</a:t>
            </a:r>
            <a:endParaRPr lang="en-US" sz="4450" dirty="0"/>
          </a:p>
        </p:txBody>
      </p:sp>
      <p:sp>
        <p:nvSpPr>
          <p:cNvPr id="3" name="Text 1"/>
          <p:cNvSpPr/>
          <p:nvPr/>
        </p:nvSpPr>
        <p:spPr>
          <a:xfrm>
            <a:off x="793790" y="3143726"/>
            <a:ext cx="3260408"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Processus d'Importation</a:t>
            </a:r>
            <a:endParaRPr lang="en-US" sz="2200" dirty="0"/>
          </a:p>
        </p:txBody>
      </p:sp>
      <p:sp>
        <p:nvSpPr>
          <p:cNvPr id="4" name="Text 2"/>
          <p:cNvSpPr/>
          <p:nvPr/>
        </p:nvSpPr>
        <p:spPr>
          <a:xfrm>
            <a:off x="793790" y="3724870"/>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Lecture des fichiers texte et stockage dans un DataFrame pandas avec deux colonnes : texte (contenu de l'article) et catégorie (sport associé).</a:t>
            </a:r>
            <a:endParaRPr lang="en-US" sz="1750" dirty="0"/>
          </a:p>
        </p:txBody>
      </p:sp>
      <p:sp>
        <p:nvSpPr>
          <p:cNvPr id="5" name="Text 3"/>
          <p:cNvSpPr/>
          <p:nvPr/>
        </p:nvSpPr>
        <p:spPr>
          <a:xfrm>
            <a:off x="5332928" y="3143726"/>
            <a:ext cx="3440192"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Élimination des Doublons</a:t>
            </a:r>
            <a:endParaRPr lang="en-US" sz="2200" dirty="0"/>
          </a:p>
        </p:txBody>
      </p:sp>
      <p:sp>
        <p:nvSpPr>
          <p:cNvPr id="6" name="Text 4"/>
          <p:cNvSpPr/>
          <p:nvPr/>
        </p:nvSpPr>
        <p:spPr>
          <a:xfrm>
            <a:off x="5332928" y="372487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Suppression de 10 doublons pour assurer la qualité des données et éviter les biais dans l'analyse.</a:t>
            </a:r>
            <a:endParaRPr lang="en-US" sz="1750" dirty="0"/>
          </a:p>
        </p:txBody>
      </p:sp>
      <p:sp>
        <p:nvSpPr>
          <p:cNvPr id="7" name="Text 5"/>
          <p:cNvSpPr/>
          <p:nvPr/>
        </p:nvSpPr>
        <p:spPr>
          <a:xfrm>
            <a:off x="9872067" y="3143726"/>
            <a:ext cx="3504248" cy="354330"/>
          </a:xfrm>
          <a:prstGeom prst="rect">
            <a:avLst/>
          </a:prstGeom>
          <a:noFill/>
          <a:ln/>
        </p:spPr>
        <p:txBody>
          <a:bodyPr wrap="none" lIns="0" tIns="0" rIns="0" bIns="0" rtlCol="0" anchor="t"/>
          <a:lstStyle/>
          <a:p>
            <a:pPr marL="0" indent="0">
              <a:lnSpc>
                <a:spcPts val="2750"/>
              </a:lnSpc>
              <a:buNone/>
            </a:pPr>
            <a:r>
              <a:rPr lang="en-US" sz="2200" dirty="0">
                <a:solidFill>
                  <a:srgbClr val="3257B8"/>
                </a:solidFill>
                <a:latin typeface="Roboto Slab" pitchFamily="34" charset="0"/>
                <a:ea typeface="Roboto Slab" pitchFamily="34" charset="-122"/>
                <a:cs typeface="Roboto Slab" pitchFamily="34" charset="-120"/>
              </a:rPr>
              <a:t>Répartition des Catégories</a:t>
            </a:r>
            <a:endParaRPr lang="en-US" sz="2200" dirty="0"/>
          </a:p>
        </p:txBody>
      </p:sp>
      <p:sp>
        <p:nvSpPr>
          <p:cNvPr id="8" name="Text 6"/>
          <p:cNvSpPr/>
          <p:nvPr/>
        </p:nvSpPr>
        <p:spPr>
          <a:xfrm>
            <a:off x="9872067" y="372487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Vérification de la répartition des catégories sportives pour comprendre la composition du jeu de données.</a:t>
            </a:r>
            <a:endParaRPr lang="en-US" sz="1750" dirty="0"/>
          </a:p>
        </p:txBody>
      </p:sp>
      <p:sp>
        <p:nvSpPr>
          <p:cNvPr id="9" name="Text 7"/>
          <p:cNvSpPr/>
          <p:nvPr/>
        </p:nvSpPr>
        <p:spPr>
          <a:xfrm>
            <a:off x="793790" y="5635704"/>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Les dimensions finales après nettoyage sont de 614 observations. Les classes sont rééquilibrées à 149 observations pour la catégorie 'football' grâce au rééchantillonnage (Undersampling).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5623798" cy="702826"/>
          </a:xfrm>
          <a:prstGeom prst="rect">
            <a:avLst/>
          </a:prstGeom>
          <a:noFill/>
          <a:ln/>
        </p:spPr>
        <p:txBody>
          <a:bodyPr wrap="none" lIns="0" tIns="0" rIns="0" bIns="0" rtlCol="0" anchor="t"/>
          <a:lstStyle/>
          <a:p>
            <a:pPr marL="0" indent="0">
              <a:lnSpc>
                <a:spcPts val="5500"/>
              </a:lnSpc>
              <a:buNone/>
            </a:pPr>
            <a:r>
              <a:rPr lang="en-US" sz="4400" dirty="0">
                <a:solidFill>
                  <a:srgbClr val="3257B8"/>
                </a:solidFill>
                <a:latin typeface="Roboto Slab" pitchFamily="34" charset="0"/>
                <a:ea typeface="Roboto Slab" pitchFamily="34" charset="-122"/>
                <a:cs typeface="Roboto Slab" pitchFamily="34" charset="-120"/>
              </a:rPr>
              <a:t>Prédicteurs Utilisés</a:t>
            </a:r>
            <a:endParaRPr lang="en-US" sz="4400" dirty="0"/>
          </a:p>
        </p:txBody>
      </p:sp>
      <p:sp>
        <p:nvSpPr>
          <p:cNvPr id="4" name="Shape 1"/>
          <p:cNvSpPr/>
          <p:nvPr/>
        </p:nvSpPr>
        <p:spPr>
          <a:xfrm>
            <a:off x="787241" y="4723686"/>
            <a:ext cx="506135" cy="506135"/>
          </a:xfrm>
          <a:prstGeom prst="roundRect">
            <a:avLst>
              <a:gd name="adj" fmla="val 6667"/>
            </a:avLst>
          </a:prstGeom>
          <a:solidFill>
            <a:srgbClr val="E9ECF2"/>
          </a:solidFill>
          <a:ln/>
        </p:spPr>
        <p:txBody>
          <a:bodyPr/>
          <a:lstStyle/>
          <a:p>
            <a:endParaRPr lang="en-US"/>
          </a:p>
        </p:txBody>
      </p:sp>
      <p:sp>
        <p:nvSpPr>
          <p:cNvPr id="5" name="Text 2"/>
          <p:cNvSpPr/>
          <p:nvPr/>
        </p:nvSpPr>
        <p:spPr>
          <a:xfrm>
            <a:off x="871538" y="4765834"/>
            <a:ext cx="337423" cy="421719"/>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1518285" y="4723686"/>
            <a:ext cx="3048833" cy="351472"/>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Prédicteurs Structurels</a:t>
            </a:r>
            <a:endParaRPr lang="en-US" sz="2200" dirty="0"/>
          </a:p>
        </p:txBody>
      </p:sp>
      <p:sp>
        <p:nvSpPr>
          <p:cNvPr id="7" name="Text 4"/>
          <p:cNvSpPr/>
          <p:nvPr/>
        </p:nvSpPr>
        <p:spPr>
          <a:xfrm>
            <a:off x="1518285" y="5210056"/>
            <a:ext cx="3471029" cy="1439228"/>
          </a:xfrm>
          <a:prstGeom prst="rect">
            <a:avLst/>
          </a:prstGeom>
          <a:noFill/>
          <a:ln/>
        </p:spPr>
        <p:txBody>
          <a:bodyPr wrap="square" lIns="0" tIns="0" rIns="0" bIns="0"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Nombre de caractères, mots, phrases, longueur moyenne des mots et phrases, nombre de mots courts et mots longs.</a:t>
            </a:r>
            <a:endParaRPr lang="en-US" sz="1750" dirty="0"/>
          </a:p>
        </p:txBody>
      </p:sp>
      <p:sp>
        <p:nvSpPr>
          <p:cNvPr id="8" name="Shape 5"/>
          <p:cNvSpPr/>
          <p:nvPr/>
        </p:nvSpPr>
        <p:spPr>
          <a:xfrm>
            <a:off x="5214223" y="4723686"/>
            <a:ext cx="506135" cy="506135"/>
          </a:xfrm>
          <a:prstGeom prst="roundRect">
            <a:avLst>
              <a:gd name="adj" fmla="val 6667"/>
            </a:avLst>
          </a:prstGeom>
          <a:solidFill>
            <a:srgbClr val="E9ECF2"/>
          </a:solidFill>
          <a:ln/>
        </p:spPr>
        <p:txBody>
          <a:bodyPr/>
          <a:lstStyle/>
          <a:p>
            <a:endParaRPr lang="en-US"/>
          </a:p>
        </p:txBody>
      </p:sp>
      <p:sp>
        <p:nvSpPr>
          <p:cNvPr id="9" name="Text 6"/>
          <p:cNvSpPr/>
          <p:nvPr/>
        </p:nvSpPr>
        <p:spPr>
          <a:xfrm>
            <a:off x="5298519" y="4765834"/>
            <a:ext cx="337423" cy="421719"/>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0" name="Text 7"/>
          <p:cNvSpPr/>
          <p:nvPr/>
        </p:nvSpPr>
        <p:spPr>
          <a:xfrm>
            <a:off x="5945267" y="4723686"/>
            <a:ext cx="3388995" cy="351472"/>
          </a:xfrm>
          <a:prstGeom prst="rect">
            <a:avLst/>
          </a:prstGeom>
          <a:noFill/>
          <a:ln/>
        </p:spPr>
        <p:txBody>
          <a:bodyPr wrap="non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Prédicteurs Linguistiques</a:t>
            </a:r>
            <a:endParaRPr lang="en-US" sz="2200" dirty="0"/>
          </a:p>
        </p:txBody>
      </p:sp>
      <p:sp>
        <p:nvSpPr>
          <p:cNvPr id="11" name="Text 8"/>
          <p:cNvSpPr/>
          <p:nvPr/>
        </p:nvSpPr>
        <p:spPr>
          <a:xfrm>
            <a:off x="5945267" y="5210056"/>
            <a:ext cx="3471029" cy="1439228"/>
          </a:xfrm>
          <a:prstGeom prst="rect">
            <a:avLst/>
          </a:prstGeom>
          <a:noFill/>
          <a:ln/>
        </p:spPr>
        <p:txBody>
          <a:bodyPr wrap="square" lIns="0" tIns="0" rIns="0" bIns="0"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Nombre de verbes, noms, stopwords, richesse lexicale, nombre de chiffres, majuscules, ponctuation.</a:t>
            </a:r>
            <a:endParaRPr lang="en-US" sz="1750" dirty="0"/>
          </a:p>
        </p:txBody>
      </p:sp>
      <p:sp>
        <p:nvSpPr>
          <p:cNvPr id="12" name="Shape 9"/>
          <p:cNvSpPr/>
          <p:nvPr/>
        </p:nvSpPr>
        <p:spPr>
          <a:xfrm>
            <a:off x="9641205" y="4723686"/>
            <a:ext cx="506135" cy="506135"/>
          </a:xfrm>
          <a:prstGeom prst="roundRect">
            <a:avLst>
              <a:gd name="adj" fmla="val 6667"/>
            </a:avLst>
          </a:prstGeom>
          <a:solidFill>
            <a:srgbClr val="E9ECF2"/>
          </a:solidFill>
          <a:ln/>
        </p:spPr>
        <p:txBody>
          <a:bodyPr/>
          <a:lstStyle/>
          <a:p>
            <a:endParaRPr lang="en-US"/>
          </a:p>
        </p:txBody>
      </p:sp>
      <p:sp>
        <p:nvSpPr>
          <p:cNvPr id="13" name="Text 10"/>
          <p:cNvSpPr/>
          <p:nvPr/>
        </p:nvSpPr>
        <p:spPr>
          <a:xfrm>
            <a:off x="9725501" y="4765834"/>
            <a:ext cx="337423" cy="421719"/>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4" name="Text 11"/>
          <p:cNvSpPr/>
          <p:nvPr/>
        </p:nvSpPr>
        <p:spPr>
          <a:xfrm>
            <a:off x="10372249" y="4723686"/>
            <a:ext cx="3471029" cy="702945"/>
          </a:xfrm>
          <a:prstGeom prst="rect">
            <a:avLst/>
          </a:prstGeom>
          <a:noFill/>
          <a:ln/>
        </p:spPr>
        <p:txBody>
          <a:bodyPr wrap="square" lIns="0" tIns="0" rIns="0" bIns="0" rtlCol="0" anchor="t"/>
          <a:lstStyle/>
          <a:p>
            <a:pPr marL="0" indent="0">
              <a:lnSpc>
                <a:spcPts val="2750"/>
              </a:lnSpc>
              <a:buNone/>
            </a:pPr>
            <a:r>
              <a:rPr lang="en-US" sz="2200" dirty="0">
                <a:solidFill>
                  <a:srgbClr val="15213F"/>
                </a:solidFill>
                <a:latin typeface="Roboto Slab" pitchFamily="34" charset="0"/>
                <a:ea typeface="Roboto Slab" pitchFamily="34" charset="-122"/>
                <a:cs typeface="Roboto Slab" pitchFamily="34" charset="-120"/>
              </a:rPr>
              <a:t>Analyse Sémantique avec Mots-Clés</a:t>
            </a:r>
            <a:endParaRPr lang="en-US" sz="2200" dirty="0"/>
          </a:p>
        </p:txBody>
      </p:sp>
      <p:sp>
        <p:nvSpPr>
          <p:cNvPr id="15" name="Text 12"/>
          <p:cNvSpPr/>
          <p:nvPr/>
        </p:nvSpPr>
        <p:spPr>
          <a:xfrm>
            <a:off x="10372249" y="5561528"/>
            <a:ext cx="3471029" cy="1439228"/>
          </a:xfrm>
          <a:prstGeom prst="rect">
            <a:avLst/>
          </a:prstGeom>
          <a:noFill/>
          <a:ln/>
        </p:spPr>
        <p:txBody>
          <a:bodyPr wrap="square" lIns="0" tIns="0" rIns="0" bIns="0"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Extraction de mots-clés spécifiques à chaque catégorie (football, tennis, cricket, rugby, athletics).</a:t>
            </a:r>
            <a:endParaRPr lang="en-US" sz="1750" dirty="0"/>
          </a:p>
        </p:txBody>
      </p:sp>
      <p:sp>
        <p:nvSpPr>
          <p:cNvPr id="16" name="Text 13"/>
          <p:cNvSpPr/>
          <p:nvPr/>
        </p:nvSpPr>
        <p:spPr>
          <a:xfrm>
            <a:off x="787241" y="7253764"/>
            <a:ext cx="13055918" cy="359807"/>
          </a:xfrm>
          <a:prstGeom prst="rect">
            <a:avLst/>
          </a:prstGeom>
          <a:noFill/>
          <a:ln/>
        </p:spPr>
        <p:txBody>
          <a:bodyPr wrap="none" lIns="0" tIns="0" rIns="0" bIns="0"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Techniques d’extraction de texte utilisées : TF-IDF, Bag-of-Words, et Word Embeddings (Word2Vec).</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7193" y="863679"/>
            <a:ext cx="7882414" cy="1126569"/>
          </a:xfrm>
          <a:prstGeom prst="rect">
            <a:avLst/>
          </a:prstGeom>
          <a:noFill/>
          <a:ln/>
        </p:spPr>
        <p:txBody>
          <a:bodyPr wrap="square" lIns="0" tIns="0" rIns="0" bIns="0" rtlCol="0" anchor="t"/>
          <a:lstStyle/>
          <a:p>
            <a:pPr marL="0" indent="0">
              <a:lnSpc>
                <a:spcPts val="4400"/>
              </a:lnSpc>
              <a:buNone/>
            </a:pPr>
            <a:r>
              <a:rPr lang="en-US" sz="3500" dirty="0">
                <a:solidFill>
                  <a:srgbClr val="3257B8"/>
                </a:solidFill>
                <a:latin typeface="Roboto Slab" pitchFamily="34" charset="0"/>
                <a:ea typeface="Roboto Slab" pitchFamily="34" charset="-122"/>
                <a:cs typeface="Roboto Slab" pitchFamily="34" charset="-120"/>
              </a:rPr>
              <a:t>Technique de Nettoyage (Transformation)</a:t>
            </a:r>
            <a:endParaRPr lang="en-US" sz="3500" dirty="0"/>
          </a:p>
        </p:txBody>
      </p:sp>
      <p:pic>
        <p:nvPicPr>
          <p:cNvPr id="4" name="Image 1" descr="preencoded.png"/>
          <p:cNvPicPr>
            <a:picLocks noChangeAspect="1"/>
          </p:cNvPicPr>
          <p:nvPr/>
        </p:nvPicPr>
        <p:blipFill>
          <a:blip r:embed="rId4"/>
          <a:stretch>
            <a:fillRect/>
          </a:stretch>
        </p:blipFill>
        <p:spPr>
          <a:xfrm>
            <a:off x="6117193" y="2260521"/>
            <a:ext cx="901184" cy="1081445"/>
          </a:xfrm>
          <a:prstGeom prst="rect">
            <a:avLst/>
          </a:prstGeom>
        </p:spPr>
      </p:pic>
      <p:sp>
        <p:nvSpPr>
          <p:cNvPr id="5" name="Text 1"/>
          <p:cNvSpPr/>
          <p:nvPr/>
        </p:nvSpPr>
        <p:spPr>
          <a:xfrm>
            <a:off x="7288649" y="2440662"/>
            <a:ext cx="2805827" cy="281583"/>
          </a:xfrm>
          <a:prstGeom prst="rect">
            <a:avLst/>
          </a:prstGeom>
          <a:noFill/>
          <a:ln/>
        </p:spPr>
        <p:txBody>
          <a:bodyPr wrap="none" lIns="0" tIns="0" rIns="0" bIns="0" rtlCol="0" anchor="t"/>
          <a:lstStyle/>
          <a:p>
            <a:pPr marL="0" indent="0" algn="l">
              <a:lnSpc>
                <a:spcPts val="2200"/>
              </a:lnSpc>
              <a:buNone/>
            </a:pPr>
            <a:r>
              <a:rPr lang="en-US" sz="1750" dirty="0">
                <a:solidFill>
                  <a:srgbClr val="15213F"/>
                </a:solidFill>
                <a:latin typeface="Roboto Slab" pitchFamily="34" charset="0"/>
                <a:ea typeface="Roboto Slab" pitchFamily="34" charset="-122"/>
                <a:cs typeface="Roboto Slab" pitchFamily="34" charset="-120"/>
              </a:rPr>
              <a:t>Conversion en Minuscules</a:t>
            </a:r>
            <a:endParaRPr lang="en-US" sz="1750" dirty="0"/>
          </a:p>
        </p:txBody>
      </p:sp>
      <p:sp>
        <p:nvSpPr>
          <p:cNvPr id="6" name="Text 2"/>
          <p:cNvSpPr/>
          <p:nvPr/>
        </p:nvSpPr>
        <p:spPr>
          <a:xfrm>
            <a:off x="7288649" y="2830354"/>
            <a:ext cx="6710958" cy="288369"/>
          </a:xfrm>
          <a:prstGeom prst="rect">
            <a:avLst/>
          </a:prstGeom>
          <a:noFill/>
          <a:ln/>
        </p:spPr>
        <p:txBody>
          <a:bodyPr wrap="non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Uniformisation du texte pour éviter les distinctions inutiles basées sur la casse.</a:t>
            </a:r>
            <a:endParaRPr lang="en-US" sz="1400" dirty="0"/>
          </a:p>
        </p:txBody>
      </p:sp>
      <p:pic>
        <p:nvPicPr>
          <p:cNvPr id="7" name="Image 2" descr="preencoded.png"/>
          <p:cNvPicPr>
            <a:picLocks noChangeAspect="1"/>
          </p:cNvPicPr>
          <p:nvPr/>
        </p:nvPicPr>
        <p:blipFill>
          <a:blip r:embed="rId5"/>
          <a:stretch>
            <a:fillRect/>
          </a:stretch>
        </p:blipFill>
        <p:spPr>
          <a:xfrm>
            <a:off x="6117193" y="3341965"/>
            <a:ext cx="901184" cy="1081445"/>
          </a:xfrm>
          <a:prstGeom prst="rect">
            <a:avLst/>
          </a:prstGeom>
        </p:spPr>
      </p:pic>
      <p:sp>
        <p:nvSpPr>
          <p:cNvPr id="8" name="Text 3"/>
          <p:cNvSpPr/>
          <p:nvPr/>
        </p:nvSpPr>
        <p:spPr>
          <a:xfrm>
            <a:off x="7288649" y="3522107"/>
            <a:ext cx="3215283" cy="281583"/>
          </a:xfrm>
          <a:prstGeom prst="rect">
            <a:avLst/>
          </a:prstGeom>
          <a:noFill/>
          <a:ln/>
        </p:spPr>
        <p:txBody>
          <a:bodyPr wrap="none" lIns="0" tIns="0" rIns="0" bIns="0" rtlCol="0" anchor="t"/>
          <a:lstStyle/>
          <a:p>
            <a:pPr marL="0" indent="0" algn="l">
              <a:lnSpc>
                <a:spcPts val="2200"/>
              </a:lnSpc>
              <a:buNone/>
            </a:pPr>
            <a:r>
              <a:rPr lang="en-US" sz="1750" dirty="0">
                <a:solidFill>
                  <a:srgbClr val="15213F"/>
                </a:solidFill>
                <a:latin typeface="Roboto Slab" pitchFamily="34" charset="0"/>
                <a:ea typeface="Roboto Slab" pitchFamily="34" charset="-122"/>
                <a:cs typeface="Roboto Slab" pitchFamily="34" charset="-120"/>
              </a:rPr>
              <a:t>Suppression de la Ponctuation</a:t>
            </a:r>
            <a:endParaRPr lang="en-US" sz="1750" dirty="0"/>
          </a:p>
        </p:txBody>
      </p:sp>
      <p:sp>
        <p:nvSpPr>
          <p:cNvPr id="9" name="Text 4"/>
          <p:cNvSpPr/>
          <p:nvPr/>
        </p:nvSpPr>
        <p:spPr>
          <a:xfrm>
            <a:off x="7288649" y="3911798"/>
            <a:ext cx="6710958" cy="288369"/>
          </a:xfrm>
          <a:prstGeom prst="rect">
            <a:avLst/>
          </a:prstGeom>
          <a:noFill/>
          <a:ln/>
        </p:spPr>
        <p:txBody>
          <a:bodyPr wrap="non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Élimination des caractères de ponctuation pour simplifier l'analyse textuelle.</a:t>
            </a:r>
            <a:endParaRPr lang="en-US" sz="1400" dirty="0"/>
          </a:p>
        </p:txBody>
      </p:sp>
      <p:pic>
        <p:nvPicPr>
          <p:cNvPr id="10" name="Image 3" descr="preencoded.png"/>
          <p:cNvPicPr>
            <a:picLocks noChangeAspect="1"/>
          </p:cNvPicPr>
          <p:nvPr/>
        </p:nvPicPr>
        <p:blipFill>
          <a:blip r:embed="rId6"/>
          <a:stretch>
            <a:fillRect/>
          </a:stretch>
        </p:blipFill>
        <p:spPr>
          <a:xfrm>
            <a:off x="6117193" y="4423410"/>
            <a:ext cx="901184" cy="1081445"/>
          </a:xfrm>
          <a:prstGeom prst="rect">
            <a:avLst/>
          </a:prstGeom>
        </p:spPr>
      </p:pic>
      <p:sp>
        <p:nvSpPr>
          <p:cNvPr id="11" name="Text 5"/>
          <p:cNvSpPr/>
          <p:nvPr/>
        </p:nvSpPr>
        <p:spPr>
          <a:xfrm>
            <a:off x="7288649" y="4603552"/>
            <a:ext cx="2621994" cy="281583"/>
          </a:xfrm>
          <a:prstGeom prst="rect">
            <a:avLst/>
          </a:prstGeom>
          <a:noFill/>
          <a:ln/>
        </p:spPr>
        <p:txBody>
          <a:bodyPr wrap="none" lIns="0" tIns="0" rIns="0" bIns="0" rtlCol="0" anchor="t"/>
          <a:lstStyle/>
          <a:p>
            <a:pPr marL="0" indent="0" algn="l">
              <a:lnSpc>
                <a:spcPts val="2200"/>
              </a:lnSpc>
              <a:buNone/>
            </a:pPr>
            <a:r>
              <a:rPr lang="en-US" sz="1750" dirty="0">
                <a:solidFill>
                  <a:srgbClr val="15213F"/>
                </a:solidFill>
                <a:latin typeface="Roboto Slab" pitchFamily="34" charset="0"/>
                <a:ea typeface="Roboto Slab" pitchFamily="34" charset="-122"/>
                <a:cs typeface="Roboto Slab" pitchFamily="34" charset="-120"/>
              </a:rPr>
              <a:t>Suppression des Chiffres</a:t>
            </a:r>
            <a:endParaRPr lang="en-US" sz="1750" dirty="0"/>
          </a:p>
        </p:txBody>
      </p:sp>
      <p:sp>
        <p:nvSpPr>
          <p:cNvPr id="12" name="Text 6"/>
          <p:cNvSpPr/>
          <p:nvPr/>
        </p:nvSpPr>
        <p:spPr>
          <a:xfrm>
            <a:off x="7288649" y="4993243"/>
            <a:ext cx="6710958" cy="288369"/>
          </a:xfrm>
          <a:prstGeom prst="rect">
            <a:avLst/>
          </a:prstGeom>
          <a:noFill/>
          <a:ln/>
        </p:spPr>
        <p:txBody>
          <a:bodyPr wrap="non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Suppression des chiffres pour se concentrer sur le contenu textuel significatif.</a:t>
            </a:r>
            <a:endParaRPr lang="en-US" sz="1400" dirty="0"/>
          </a:p>
        </p:txBody>
      </p:sp>
      <p:pic>
        <p:nvPicPr>
          <p:cNvPr id="13" name="Image 4" descr="preencoded.png"/>
          <p:cNvPicPr>
            <a:picLocks noChangeAspect="1"/>
          </p:cNvPicPr>
          <p:nvPr/>
        </p:nvPicPr>
        <p:blipFill>
          <a:blip r:embed="rId7"/>
          <a:stretch>
            <a:fillRect/>
          </a:stretch>
        </p:blipFill>
        <p:spPr>
          <a:xfrm>
            <a:off x="6117193" y="5504855"/>
            <a:ext cx="901184" cy="1081445"/>
          </a:xfrm>
          <a:prstGeom prst="rect">
            <a:avLst/>
          </a:prstGeom>
        </p:spPr>
      </p:pic>
      <p:sp>
        <p:nvSpPr>
          <p:cNvPr id="14" name="Text 7"/>
          <p:cNvSpPr/>
          <p:nvPr/>
        </p:nvSpPr>
        <p:spPr>
          <a:xfrm>
            <a:off x="7288649" y="5684996"/>
            <a:ext cx="4613315" cy="281583"/>
          </a:xfrm>
          <a:prstGeom prst="rect">
            <a:avLst/>
          </a:prstGeom>
          <a:noFill/>
          <a:ln/>
        </p:spPr>
        <p:txBody>
          <a:bodyPr wrap="none" lIns="0" tIns="0" rIns="0" bIns="0" rtlCol="0" anchor="t"/>
          <a:lstStyle/>
          <a:p>
            <a:pPr marL="0" indent="0" algn="l">
              <a:lnSpc>
                <a:spcPts val="2200"/>
              </a:lnSpc>
              <a:buNone/>
            </a:pPr>
            <a:r>
              <a:rPr lang="en-US" sz="1750" dirty="0">
                <a:solidFill>
                  <a:srgbClr val="15213F"/>
                </a:solidFill>
                <a:latin typeface="Roboto Slab" pitchFamily="34" charset="0"/>
                <a:ea typeface="Roboto Slab" pitchFamily="34" charset="-122"/>
                <a:cs typeface="Roboto Slab" pitchFamily="34" charset="-120"/>
              </a:rPr>
              <a:t>Tokenization et Suppression des Stopwords</a:t>
            </a:r>
            <a:endParaRPr lang="en-US" sz="1750" dirty="0"/>
          </a:p>
        </p:txBody>
      </p:sp>
      <p:sp>
        <p:nvSpPr>
          <p:cNvPr id="15" name="Text 8"/>
          <p:cNvSpPr/>
          <p:nvPr/>
        </p:nvSpPr>
        <p:spPr>
          <a:xfrm>
            <a:off x="7288649" y="6074688"/>
            <a:ext cx="6710958" cy="288369"/>
          </a:xfrm>
          <a:prstGeom prst="rect">
            <a:avLst/>
          </a:prstGeom>
          <a:noFill/>
          <a:ln/>
        </p:spPr>
        <p:txBody>
          <a:bodyPr wrap="none" lIns="0" tIns="0" rIns="0" bIns="0" rtlCol="0" anchor="t"/>
          <a:lstStyle/>
          <a:p>
            <a:pPr marL="0" indent="0" algn="l">
              <a:lnSpc>
                <a:spcPts val="2250"/>
              </a:lnSpc>
              <a:buNone/>
            </a:pPr>
            <a:r>
              <a:rPr lang="en-US" sz="1400" dirty="0">
                <a:solidFill>
                  <a:srgbClr val="15213F"/>
                </a:solidFill>
                <a:latin typeface="Roboto" pitchFamily="34" charset="0"/>
                <a:ea typeface="Roboto" pitchFamily="34" charset="-122"/>
                <a:cs typeface="Roboto" pitchFamily="34" charset="-120"/>
              </a:rPr>
              <a:t>Division du texte en tokens et suppression des mots courants non significatifs.</a:t>
            </a:r>
            <a:endParaRPr lang="en-US" sz="1400" dirty="0"/>
          </a:p>
        </p:txBody>
      </p:sp>
      <p:sp>
        <p:nvSpPr>
          <p:cNvPr id="16" name="Text 9"/>
          <p:cNvSpPr/>
          <p:nvPr/>
        </p:nvSpPr>
        <p:spPr>
          <a:xfrm>
            <a:off x="6117193" y="6789063"/>
            <a:ext cx="7882414" cy="576739"/>
          </a:xfrm>
          <a:prstGeom prst="rect">
            <a:avLst/>
          </a:prstGeom>
          <a:noFill/>
          <a:ln/>
        </p:spPr>
        <p:txBody>
          <a:bodyPr wrap="square" lIns="0" tIns="0" rIns="0" bIns="0" rtlCol="0" anchor="t"/>
          <a:lstStyle/>
          <a:p>
            <a:pPr marL="0" indent="0">
              <a:lnSpc>
                <a:spcPts val="2250"/>
              </a:lnSpc>
              <a:buNone/>
            </a:pPr>
            <a:r>
              <a:rPr lang="en-US" sz="1400" dirty="0">
                <a:solidFill>
                  <a:srgbClr val="15213F"/>
                </a:solidFill>
                <a:latin typeface="Roboto" pitchFamily="34" charset="0"/>
                <a:ea typeface="Roboto" pitchFamily="34" charset="-122"/>
                <a:cs typeface="Roboto" pitchFamily="34" charset="-120"/>
              </a:rPr>
              <a:t>Lemmatisation des mots (réduction à leur forme de base) pour améliorer la cohérence et la précision de l'analyse.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207085" y="566261"/>
            <a:ext cx="5147905" cy="643533"/>
          </a:xfrm>
          <a:prstGeom prst="rect">
            <a:avLst/>
          </a:prstGeom>
          <a:noFill/>
          <a:ln/>
        </p:spPr>
        <p:txBody>
          <a:bodyPr wrap="none" lIns="0" tIns="0" rIns="0" bIns="0" rtlCol="0" anchor="t"/>
          <a:lstStyle/>
          <a:p>
            <a:pPr marL="0" indent="0">
              <a:lnSpc>
                <a:spcPts val="5050"/>
              </a:lnSpc>
              <a:buNone/>
            </a:pPr>
            <a:r>
              <a:rPr lang="en-US" sz="4050" dirty="0">
                <a:solidFill>
                  <a:srgbClr val="3257B8"/>
                </a:solidFill>
                <a:latin typeface="Roboto Slab" pitchFamily="34" charset="0"/>
                <a:ea typeface="Roboto Slab" pitchFamily="34" charset="-122"/>
                <a:cs typeface="Roboto Slab" pitchFamily="34" charset="-120"/>
              </a:rPr>
              <a:t>Algorithmes Utilisés</a:t>
            </a:r>
            <a:endParaRPr lang="en-US" sz="4050" dirty="0"/>
          </a:p>
        </p:txBody>
      </p:sp>
      <p:pic>
        <p:nvPicPr>
          <p:cNvPr id="4" name="Image 1" descr="preencoded.png"/>
          <p:cNvPicPr>
            <a:picLocks noChangeAspect="1"/>
          </p:cNvPicPr>
          <p:nvPr/>
        </p:nvPicPr>
        <p:blipFill>
          <a:blip r:embed="rId4"/>
          <a:stretch>
            <a:fillRect/>
          </a:stretch>
        </p:blipFill>
        <p:spPr>
          <a:xfrm>
            <a:off x="6207085" y="1518642"/>
            <a:ext cx="514707" cy="514707"/>
          </a:xfrm>
          <a:prstGeom prst="rect">
            <a:avLst/>
          </a:prstGeom>
        </p:spPr>
      </p:pic>
      <p:sp>
        <p:nvSpPr>
          <p:cNvPr id="5" name="Text 1"/>
          <p:cNvSpPr/>
          <p:nvPr/>
        </p:nvSpPr>
        <p:spPr>
          <a:xfrm>
            <a:off x="6207085" y="2239208"/>
            <a:ext cx="2361605" cy="643414"/>
          </a:xfrm>
          <a:prstGeom prst="rect">
            <a:avLst/>
          </a:prstGeom>
          <a:noFill/>
          <a:ln/>
        </p:spPr>
        <p:txBody>
          <a:bodyPr wrap="squar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Régression Logistique</a:t>
            </a:r>
            <a:endParaRPr lang="en-US" sz="2000" dirty="0"/>
          </a:p>
        </p:txBody>
      </p:sp>
      <p:sp>
        <p:nvSpPr>
          <p:cNvPr id="6" name="Text 2"/>
          <p:cNvSpPr/>
          <p:nvPr/>
        </p:nvSpPr>
        <p:spPr>
          <a:xfrm>
            <a:off x="6207085" y="3006090"/>
            <a:ext cx="2361605" cy="988695"/>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Modèle linéaire pour la classification binaire et multiclasse.</a:t>
            </a:r>
            <a:endParaRPr lang="en-US" sz="1600" dirty="0"/>
          </a:p>
        </p:txBody>
      </p:sp>
      <p:pic>
        <p:nvPicPr>
          <p:cNvPr id="7" name="Image 2" descr="preencoded.png"/>
          <p:cNvPicPr>
            <a:picLocks noChangeAspect="1"/>
          </p:cNvPicPr>
          <p:nvPr/>
        </p:nvPicPr>
        <p:blipFill>
          <a:blip r:embed="rId5"/>
          <a:stretch>
            <a:fillRect/>
          </a:stretch>
        </p:blipFill>
        <p:spPr>
          <a:xfrm>
            <a:off x="8877538" y="1518642"/>
            <a:ext cx="514707" cy="514707"/>
          </a:xfrm>
          <a:prstGeom prst="rect">
            <a:avLst/>
          </a:prstGeom>
        </p:spPr>
      </p:pic>
      <p:sp>
        <p:nvSpPr>
          <p:cNvPr id="8" name="Text 3"/>
          <p:cNvSpPr/>
          <p:nvPr/>
        </p:nvSpPr>
        <p:spPr>
          <a:xfrm>
            <a:off x="8877538" y="2239208"/>
            <a:ext cx="2361605" cy="321707"/>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Random Forest</a:t>
            </a:r>
            <a:endParaRPr lang="en-US" sz="2000" dirty="0"/>
          </a:p>
        </p:txBody>
      </p:sp>
      <p:sp>
        <p:nvSpPr>
          <p:cNvPr id="9" name="Text 4"/>
          <p:cNvSpPr/>
          <p:nvPr/>
        </p:nvSpPr>
        <p:spPr>
          <a:xfrm>
            <a:off x="8877538" y="2684383"/>
            <a:ext cx="2361605" cy="988695"/>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Ensemble de plusieurs arbres de décision pour améliorer la robustesse.</a:t>
            </a:r>
            <a:endParaRPr lang="en-US" sz="1600" dirty="0"/>
          </a:p>
        </p:txBody>
      </p:sp>
      <p:pic>
        <p:nvPicPr>
          <p:cNvPr id="10" name="Image 3" descr="preencoded.png"/>
          <p:cNvPicPr>
            <a:picLocks noChangeAspect="1"/>
          </p:cNvPicPr>
          <p:nvPr/>
        </p:nvPicPr>
        <p:blipFill>
          <a:blip r:embed="rId6"/>
          <a:stretch>
            <a:fillRect/>
          </a:stretch>
        </p:blipFill>
        <p:spPr>
          <a:xfrm>
            <a:off x="11547991" y="1518642"/>
            <a:ext cx="514707" cy="514707"/>
          </a:xfrm>
          <a:prstGeom prst="rect">
            <a:avLst/>
          </a:prstGeom>
        </p:spPr>
      </p:pic>
      <p:sp>
        <p:nvSpPr>
          <p:cNvPr id="11" name="Text 5"/>
          <p:cNvSpPr/>
          <p:nvPr/>
        </p:nvSpPr>
        <p:spPr>
          <a:xfrm>
            <a:off x="11547991" y="2239208"/>
            <a:ext cx="2361605" cy="321707"/>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SVM</a:t>
            </a:r>
            <a:endParaRPr lang="en-US" sz="2000" dirty="0"/>
          </a:p>
        </p:txBody>
      </p:sp>
      <p:sp>
        <p:nvSpPr>
          <p:cNvPr id="12" name="Text 6"/>
          <p:cNvSpPr/>
          <p:nvPr/>
        </p:nvSpPr>
        <p:spPr>
          <a:xfrm>
            <a:off x="11547991" y="2684383"/>
            <a:ext cx="2361605" cy="1318260"/>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Algorithme de classification basé sur la maximisation de la marge.</a:t>
            </a:r>
            <a:endParaRPr lang="en-US" sz="1600" dirty="0"/>
          </a:p>
        </p:txBody>
      </p:sp>
      <p:pic>
        <p:nvPicPr>
          <p:cNvPr id="13" name="Image 4" descr="preencoded.png"/>
          <p:cNvPicPr>
            <a:picLocks noChangeAspect="1"/>
          </p:cNvPicPr>
          <p:nvPr/>
        </p:nvPicPr>
        <p:blipFill>
          <a:blip r:embed="rId7"/>
          <a:stretch>
            <a:fillRect/>
          </a:stretch>
        </p:blipFill>
        <p:spPr>
          <a:xfrm>
            <a:off x="6207085" y="4620339"/>
            <a:ext cx="514707" cy="514707"/>
          </a:xfrm>
          <a:prstGeom prst="rect">
            <a:avLst/>
          </a:prstGeom>
        </p:spPr>
      </p:pic>
      <p:sp>
        <p:nvSpPr>
          <p:cNvPr id="14" name="Text 7"/>
          <p:cNvSpPr/>
          <p:nvPr/>
        </p:nvSpPr>
        <p:spPr>
          <a:xfrm>
            <a:off x="6207085" y="5340906"/>
            <a:ext cx="2361605" cy="321707"/>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KNN</a:t>
            </a:r>
            <a:endParaRPr lang="en-US" sz="2000" dirty="0"/>
          </a:p>
        </p:txBody>
      </p:sp>
      <p:sp>
        <p:nvSpPr>
          <p:cNvPr id="15" name="Text 8"/>
          <p:cNvSpPr/>
          <p:nvPr/>
        </p:nvSpPr>
        <p:spPr>
          <a:xfrm>
            <a:off x="6207085" y="5786080"/>
            <a:ext cx="2361605" cy="988695"/>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Classification basée sur la similarité avec les voisins les plus proches.</a:t>
            </a:r>
            <a:endParaRPr lang="en-US" sz="1600" dirty="0"/>
          </a:p>
        </p:txBody>
      </p:sp>
      <p:sp>
        <p:nvSpPr>
          <p:cNvPr id="16" name="Text 9"/>
          <p:cNvSpPr/>
          <p:nvPr/>
        </p:nvSpPr>
        <p:spPr>
          <a:xfrm>
            <a:off x="6207085" y="7006352"/>
            <a:ext cx="7702629" cy="659130"/>
          </a:xfrm>
          <a:prstGeom prst="rect">
            <a:avLst/>
          </a:prstGeom>
          <a:noFill/>
          <a:ln/>
        </p:spPr>
        <p:txBody>
          <a:bodyPr wrap="square" lIns="0" tIns="0" rIns="0" bIns="0" rtlCol="0" anchor="t"/>
          <a:lstStyle/>
          <a:p>
            <a:pPr marL="0" indent="0">
              <a:lnSpc>
                <a:spcPts val="2550"/>
              </a:lnSpc>
              <a:buNone/>
            </a:pPr>
            <a:r>
              <a:rPr lang="en-US" sz="1600" dirty="0">
                <a:solidFill>
                  <a:srgbClr val="15213F"/>
                </a:solidFill>
                <a:latin typeface="Roboto" pitchFamily="34" charset="0"/>
                <a:ea typeface="Roboto" pitchFamily="34" charset="-122"/>
                <a:cs typeface="Roboto" pitchFamily="34" charset="-120"/>
              </a:rPr>
              <a:t>Les modèles sont testés avec différentes techniques d'extraction de texte : TF-IDF, Bag-of-Words, Prédicteurs sélectionnés et Word Embeddings.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2163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Résultats Obtenus</a:t>
            </a:r>
            <a:endParaRPr lang="en-US" sz="4450" dirty="0"/>
          </a:p>
        </p:txBody>
      </p:sp>
      <p:sp>
        <p:nvSpPr>
          <p:cNvPr id="3" name="Shape 1"/>
          <p:cNvSpPr/>
          <p:nvPr/>
        </p:nvSpPr>
        <p:spPr>
          <a:xfrm>
            <a:off x="793790" y="1884045"/>
            <a:ext cx="13042821" cy="4642961"/>
          </a:xfrm>
          <a:prstGeom prst="roundRect">
            <a:avLst>
              <a:gd name="adj" fmla="val 733"/>
            </a:avLst>
          </a:prstGeom>
          <a:noFill/>
          <a:ln w="7620">
            <a:solidFill>
              <a:srgbClr val="000000">
                <a:alpha val="8000"/>
              </a:srgbClr>
            </a:solidFill>
            <a:prstDash val="solid"/>
          </a:ln>
        </p:spPr>
        <p:txBody>
          <a:bodyPr/>
          <a:lstStyle/>
          <a:p>
            <a:endParaRPr lang="en-US"/>
          </a:p>
        </p:txBody>
      </p:sp>
      <p:sp>
        <p:nvSpPr>
          <p:cNvPr id="4" name="Shape 2"/>
          <p:cNvSpPr/>
          <p:nvPr/>
        </p:nvSpPr>
        <p:spPr>
          <a:xfrm>
            <a:off x="801410" y="1891665"/>
            <a:ext cx="13027581" cy="1013222"/>
          </a:xfrm>
          <a:prstGeom prst="rect">
            <a:avLst/>
          </a:prstGeom>
          <a:solidFill>
            <a:srgbClr val="FFFFFF">
              <a:alpha val="4000"/>
            </a:srgbClr>
          </a:solidFill>
          <a:ln/>
        </p:spPr>
        <p:txBody>
          <a:bodyPr/>
          <a:lstStyle/>
          <a:p>
            <a:endParaRPr lang="en-US"/>
          </a:p>
        </p:txBody>
      </p:sp>
      <p:sp>
        <p:nvSpPr>
          <p:cNvPr id="5" name="Text 3"/>
          <p:cNvSpPr/>
          <p:nvPr/>
        </p:nvSpPr>
        <p:spPr>
          <a:xfrm>
            <a:off x="1028581" y="2035373"/>
            <a:ext cx="214800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Technique</a:t>
            </a:r>
            <a:endParaRPr lang="en-US" sz="1750" dirty="0"/>
          </a:p>
        </p:txBody>
      </p:sp>
      <p:sp>
        <p:nvSpPr>
          <p:cNvPr id="6" name="Text 4"/>
          <p:cNvSpPr/>
          <p:nvPr/>
        </p:nvSpPr>
        <p:spPr>
          <a:xfrm>
            <a:off x="3637836" y="2035373"/>
            <a:ext cx="2144197"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Logistic Regression (F1, Accuracy)</a:t>
            </a:r>
            <a:endParaRPr lang="en-US" sz="1750" dirty="0"/>
          </a:p>
        </p:txBody>
      </p:sp>
      <p:sp>
        <p:nvSpPr>
          <p:cNvPr id="7" name="Text 5"/>
          <p:cNvSpPr/>
          <p:nvPr/>
        </p:nvSpPr>
        <p:spPr>
          <a:xfrm>
            <a:off x="6243280" y="2035373"/>
            <a:ext cx="2144197"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Random Forest (F1, Accuracy)</a:t>
            </a:r>
            <a:endParaRPr lang="en-US" sz="1750" dirty="0"/>
          </a:p>
        </p:txBody>
      </p:sp>
      <p:sp>
        <p:nvSpPr>
          <p:cNvPr id="8" name="Text 6"/>
          <p:cNvSpPr/>
          <p:nvPr/>
        </p:nvSpPr>
        <p:spPr>
          <a:xfrm>
            <a:off x="8848725" y="2035373"/>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SVM (F1, Accuracy)</a:t>
            </a:r>
            <a:endParaRPr lang="en-US" sz="1750" dirty="0"/>
          </a:p>
        </p:txBody>
      </p:sp>
      <p:sp>
        <p:nvSpPr>
          <p:cNvPr id="9" name="Text 7"/>
          <p:cNvSpPr/>
          <p:nvPr/>
        </p:nvSpPr>
        <p:spPr>
          <a:xfrm>
            <a:off x="11454170" y="2035373"/>
            <a:ext cx="214800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KNN (F1, Accuracy)</a:t>
            </a:r>
            <a:endParaRPr lang="en-US" sz="1750" dirty="0"/>
          </a:p>
        </p:txBody>
      </p:sp>
      <p:sp>
        <p:nvSpPr>
          <p:cNvPr id="10" name="Shape 8"/>
          <p:cNvSpPr/>
          <p:nvPr/>
        </p:nvSpPr>
        <p:spPr>
          <a:xfrm>
            <a:off x="801410" y="2904887"/>
            <a:ext cx="13027581" cy="650319"/>
          </a:xfrm>
          <a:prstGeom prst="rect">
            <a:avLst/>
          </a:prstGeom>
          <a:solidFill>
            <a:srgbClr val="000000">
              <a:alpha val="4000"/>
            </a:srgbClr>
          </a:solidFill>
          <a:ln/>
        </p:spPr>
        <p:txBody>
          <a:bodyPr/>
          <a:lstStyle/>
          <a:p>
            <a:endParaRPr lang="en-US"/>
          </a:p>
        </p:txBody>
      </p:sp>
      <p:sp>
        <p:nvSpPr>
          <p:cNvPr id="11" name="Text 9"/>
          <p:cNvSpPr/>
          <p:nvPr/>
        </p:nvSpPr>
        <p:spPr>
          <a:xfrm>
            <a:off x="1028581" y="3048595"/>
            <a:ext cx="2148007" cy="362903"/>
          </a:xfrm>
          <a:prstGeom prst="rect">
            <a:avLst/>
          </a:prstGeom>
          <a:noFill/>
          <a:ln/>
        </p:spPr>
        <p:txBody>
          <a:bodyPr wrap="none" lIns="0" tIns="0" rIns="0" bIns="0" rtlCol="0" anchor="t"/>
          <a:lstStyle/>
          <a:p>
            <a:pPr marL="0" indent="0">
              <a:lnSpc>
                <a:spcPts val="2850"/>
              </a:lnSpc>
              <a:buNone/>
            </a:pPr>
            <a:r>
              <a:rPr lang="en-US" sz="1750" b="1" dirty="0">
                <a:solidFill>
                  <a:srgbClr val="15213F"/>
                </a:solidFill>
                <a:latin typeface="Roboto" pitchFamily="34" charset="0"/>
                <a:ea typeface="Roboto" pitchFamily="34" charset="-122"/>
                <a:cs typeface="Roboto" pitchFamily="34" charset="-120"/>
              </a:rPr>
              <a:t>TF-IDF</a:t>
            </a:r>
            <a:endParaRPr lang="en-US" sz="1750" dirty="0"/>
          </a:p>
        </p:txBody>
      </p:sp>
      <p:sp>
        <p:nvSpPr>
          <p:cNvPr id="12" name="Text 10"/>
          <p:cNvSpPr/>
          <p:nvPr/>
        </p:nvSpPr>
        <p:spPr>
          <a:xfrm>
            <a:off x="3637836" y="3048595"/>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98.38%, 98.37%</a:t>
            </a:r>
            <a:endParaRPr lang="en-US" sz="1750" dirty="0"/>
          </a:p>
        </p:txBody>
      </p:sp>
      <p:sp>
        <p:nvSpPr>
          <p:cNvPr id="13" name="Text 11"/>
          <p:cNvSpPr/>
          <p:nvPr/>
        </p:nvSpPr>
        <p:spPr>
          <a:xfrm>
            <a:off x="6243280" y="3048595"/>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98.38%, 98.37%</a:t>
            </a:r>
            <a:endParaRPr lang="en-US" sz="1750" dirty="0"/>
          </a:p>
        </p:txBody>
      </p:sp>
      <p:sp>
        <p:nvSpPr>
          <p:cNvPr id="14" name="Text 12"/>
          <p:cNvSpPr/>
          <p:nvPr/>
        </p:nvSpPr>
        <p:spPr>
          <a:xfrm>
            <a:off x="8848725" y="3048595"/>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97.56%, 97.56%</a:t>
            </a:r>
            <a:endParaRPr lang="en-US" sz="1750" dirty="0"/>
          </a:p>
        </p:txBody>
      </p:sp>
      <p:sp>
        <p:nvSpPr>
          <p:cNvPr id="15" name="Text 13"/>
          <p:cNvSpPr/>
          <p:nvPr/>
        </p:nvSpPr>
        <p:spPr>
          <a:xfrm>
            <a:off x="11454170" y="3048595"/>
            <a:ext cx="214800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93.60%, 93.50%</a:t>
            </a:r>
            <a:endParaRPr lang="en-US" sz="1750" dirty="0"/>
          </a:p>
        </p:txBody>
      </p:sp>
      <p:sp>
        <p:nvSpPr>
          <p:cNvPr id="16" name="Shape 14"/>
          <p:cNvSpPr/>
          <p:nvPr/>
        </p:nvSpPr>
        <p:spPr>
          <a:xfrm>
            <a:off x="801410" y="3555206"/>
            <a:ext cx="13027581" cy="650319"/>
          </a:xfrm>
          <a:prstGeom prst="rect">
            <a:avLst/>
          </a:prstGeom>
          <a:solidFill>
            <a:srgbClr val="FFFFFF">
              <a:alpha val="4000"/>
            </a:srgbClr>
          </a:solidFill>
          <a:ln/>
        </p:spPr>
        <p:txBody>
          <a:bodyPr/>
          <a:lstStyle/>
          <a:p>
            <a:endParaRPr lang="en-US"/>
          </a:p>
        </p:txBody>
      </p:sp>
      <p:sp>
        <p:nvSpPr>
          <p:cNvPr id="17" name="Text 15"/>
          <p:cNvSpPr/>
          <p:nvPr/>
        </p:nvSpPr>
        <p:spPr>
          <a:xfrm>
            <a:off x="1028581" y="3698915"/>
            <a:ext cx="2148007" cy="362903"/>
          </a:xfrm>
          <a:prstGeom prst="rect">
            <a:avLst/>
          </a:prstGeom>
          <a:noFill/>
          <a:ln/>
        </p:spPr>
        <p:txBody>
          <a:bodyPr wrap="none" lIns="0" tIns="0" rIns="0" bIns="0" rtlCol="0" anchor="t"/>
          <a:lstStyle/>
          <a:p>
            <a:pPr marL="0" indent="0">
              <a:lnSpc>
                <a:spcPts val="2850"/>
              </a:lnSpc>
              <a:buNone/>
            </a:pPr>
            <a:r>
              <a:rPr lang="en-US" sz="1750" b="1" dirty="0">
                <a:solidFill>
                  <a:srgbClr val="15213F"/>
                </a:solidFill>
                <a:latin typeface="Roboto" pitchFamily="34" charset="0"/>
                <a:ea typeface="Roboto" pitchFamily="34" charset="-122"/>
                <a:cs typeface="Roboto" pitchFamily="34" charset="-120"/>
              </a:rPr>
              <a:t>Bag-of-Words</a:t>
            </a:r>
            <a:endParaRPr lang="en-US" sz="1750" dirty="0"/>
          </a:p>
        </p:txBody>
      </p:sp>
      <p:sp>
        <p:nvSpPr>
          <p:cNvPr id="18" name="Text 16"/>
          <p:cNvSpPr/>
          <p:nvPr/>
        </p:nvSpPr>
        <p:spPr>
          <a:xfrm>
            <a:off x="3637836" y="3698915"/>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97.55%, 97.56%</a:t>
            </a:r>
            <a:endParaRPr lang="en-US" sz="1750" dirty="0"/>
          </a:p>
        </p:txBody>
      </p:sp>
      <p:sp>
        <p:nvSpPr>
          <p:cNvPr id="19" name="Text 17"/>
          <p:cNvSpPr/>
          <p:nvPr/>
        </p:nvSpPr>
        <p:spPr>
          <a:xfrm>
            <a:off x="6243280" y="3698915"/>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95.94%, 95.93%</a:t>
            </a:r>
            <a:endParaRPr lang="en-US" sz="1750" dirty="0"/>
          </a:p>
        </p:txBody>
      </p:sp>
      <p:sp>
        <p:nvSpPr>
          <p:cNvPr id="20" name="Text 18"/>
          <p:cNvSpPr/>
          <p:nvPr/>
        </p:nvSpPr>
        <p:spPr>
          <a:xfrm>
            <a:off x="8848725" y="3698915"/>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86.99%, 86.99%</a:t>
            </a:r>
            <a:endParaRPr lang="en-US" sz="1750" dirty="0"/>
          </a:p>
        </p:txBody>
      </p:sp>
      <p:sp>
        <p:nvSpPr>
          <p:cNvPr id="21" name="Text 19"/>
          <p:cNvSpPr/>
          <p:nvPr/>
        </p:nvSpPr>
        <p:spPr>
          <a:xfrm>
            <a:off x="11454170" y="3698915"/>
            <a:ext cx="214800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65.04%, 64.97%</a:t>
            </a:r>
            <a:endParaRPr lang="en-US" sz="1750" dirty="0"/>
          </a:p>
        </p:txBody>
      </p:sp>
      <p:sp>
        <p:nvSpPr>
          <p:cNvPr id="22" name="Shape 20"/>
          <p:cNvSpPr/>
          <p:nvPr/>
        </p:nvSpPr>
        <p:spPr>
          <a:xfrm>
            <a:off x="801410" y="4205526"/>
            <a:ext cx="13027581" cy="650319"/>
          </a:xfrm>
          <a:prstGeom prst="rect">
            <a:avLst/>
          </a:prstGeom>
          <a:solidFill>
            <a:srgbClr val="000000">
              <a:alpha val="4000"/>
            </a:srgbClr>
          </a:solidFill>
          <a:ln/>
        </p:spPr>
        <p:txBody>
          <a:bodyPr/>
          <a:lstStyle/>
          <a:p>
            <a:endParaRPr lang="en-US"/>
          </a:p>
        </p:txBody>
      </p:sp>
      <p:sp>
        <p:nvSpPr>
          <p:cNvPr id="23" name="Text 21"/>
          <p:cNvSpPr/>
          <p:nvPr/>
        </p:nvSpPr>
        <p:spPr>
          <a:xfrm>
            <a:off x="1028581" y="4349234"/>
            <a:ext cx="2148007" cy="362903"/>
          </a:xfrm>
          <a:prstGeom prst="rect">
            <a:avLst/>
          </a:prstGeom>
          <a:noFill/>
          <a:ln/>
        </p:spPr>
        <p:txBody>
          <a:bodyPr wrap="none" lIns="0" tIns="0" rIns="0" bIns="0" rtlCol="0" anchor="t"/>
          <a:lstStyle/>
          <a:p>
            <a:pPr marL="0" indent="0">
              <a:lnSpc>
                <a:spcPts val="2850"/>
              </a:lnSpc>
              <a:buNone/>
            </a:pPr>
            <a:r>
              <a:rPr lang="en-US" sz="1750" b="1" dirty="0">
                <a:solidFill>
                  <a:srgbClr val="15213F"/>
                </a:solidFill>
                <a:latin typeface="Roboto" pitchFamily="34" charset="0"/>
                <a:ea typeface="Roboto" pitchFamily="34" charset="-122"/>
                <a:cs typeface="Roboto" pitchFamily="34" charset="-120"/>
              </a:rPr>
              <a:t>Word Embeddings</a:t>
            </a:r>
            <a:endParaRPr lang="en-US" sz="1750" dirty="0"/>
          </a:p>
        </p:txBody>
      </p:sp>
      <p:sp>
        <p:nvSpPr>
          <p:cNvPr id="24" name="Text 22"/>
          <p:cNvSpPr/>
          <p:nvPr/>
        </p:nvSpPr>
        <p:spPr>
          <a:xfrm>
            <a:off x="3637836" y="4349234"/>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34.08%, 37.40%</a:t>
            </a:r>
            <a:endParaRPr lang="en-US" sz="1750" dirty="0"/>
          </a:p>
        </p:txBody>
      </p:sp>
      <p:sp>
        <p:nvSpPr>
          <p:cNvPr id="25" name="Text 23"/>
          <p:cNvSpPr/>
          <p:nvPr/>
        </p:nvSpPr>
        <p:spPr>
          <a:xfrm>
            <a:off x="6243280" y="4349234"/>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50.07%, 50.41%</a:t>
            </a:r>
            <a:endParaRPr lang="en-US" sz="1750" dirty="0"/>
          </a:p>
        </p:txBody>
      </p:sp>
      <p:sp>
        <p:nvSpPr>
          <p:cNvPr id="26" name="Text 24"/>
          <p:cNvSpPr/>
          <p:nvPr/>
        </p:nvSpPr>
        <p:spPr>
          <a:xfrm>
            <a:off x="8848725" y="4349234"/>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10.65%, 24.39%</a:t>
            </a:r>
            <a:endParaRPr lang="en-US" sz="1750" dirty="0"/>
          </a:p>
        </p:txBody>
      </p:sp>
      <p:sp>
        <p:nvSpPr>
          <p:cNvPr id="27" name="Text 25"/>
          <p:cNvSpPr/>
          <p:nvPr/>
        </p:nvSpPr>
        <p:spPr>
          <a:xfrm>
            <a:off x="11454170" y="4349234"/>
            <a:ext cx="214800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35.84%, 35.77%</a:t>
            </a:r>
            <a:endParaRPr lang="en-US" sz="1750" dirty="0"/>
          </a:p>
        </p:txBody>
      </p:sp>
      <p:sp>
        <p:nvSpPr>
          <p:cNvPr id="28" name="Shape 26"/>
          <p:cNvSpPr/>
          <p:nvPr/>
        </p:nvSpPr>
        <p:spPr>
          <a:xfrm>
            <a:off x="801410" y="4855845"/>
            <a:ext cx="13027581" cy="650319"/>
          </a:xfrm>
          <a:prstGeom prst="rect">
            <a:avLst/>
          </a:prstGeom>
          <a:solidFill>
            <a:srgbClr val="FFFFFF">
              <a:alpha val="4000"/>
            </a:srgbClr>
          </a:solidFill>
          <a:ln/>
        </p:spPr>
        <p:txBody>
          <a:bodyPr/>
          <a:lstStyle/>
          <a:p>
            <a:endParaRPr lang="en-US"/>
          </a:p>
        </p:txBody>
      </p:sp>
      <p:sp>
        <p:nvSpPr>
          <p:cNvPr id="29" name="Text 27"/>
          <p:cNvSpPr/>
          <p:nvPr/>
        </p:nvSpPr>
        <p:spPr>
          <a:xfrm>
            <a:off x="1028581" y="4999553"/>
            <a:ext cx="2148007" cy="362903"/>
          </a:xfrm>
          <a:prstGeom prst="rect">
            <a:avLst/>
          </a:prstGeom>
          <a:noFill/>
          <a:ln/>
        </p:spPr>
        <p:txBody>
          <a:bodyPr wrap="none" lIns="0" tIns="0" rIns="0" bIns="0" rtlCol="0" anchor="t"/>
          <a:lstStyle/>
          <a:p>
            <a:pPr marL="0" indent="0">
              <a:lnSpc>
                <a:spcPts val="2850"/>
              </a:lnSpc>
              <a:buNone/>
            </a:pPr>
            <a:r>
              <a:rPr lang="en-US" sz="1750" b="1" dirty="0">
                <a:solidFill>
                  <a:srgbClr val="15213F"/>
                </a:solidFill>
                <a:latin typeface="Roboto" pitchFamily="34" charset="0"/>
                <a:ea typeface="Roboto" pitchFamily="34" charset="-122"/>
                <a:cs typeface="Roboto" pitchFamily="34" charset="-120"/>
              </a:rPr>
              <a:t>Prédicteurs de base</a:t>
            </a:r>
            <a:endParaRPr lang="en-US" sz="1750" dirty="0"/>
          </a:p>
        </p:txBody>
      </p:sp>
      <p:sp>
        <p:nvSpPr>
          <p:cNvPr id="30" name="Text 28"/>
          <p:cNvSpPr/>
          <p:nvPr/>
        </p:nvSpPr>
        <p:spPr>
          <a:xfrm>
            <a:off x="3637836" y="4999553"/>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97.57%, 97.56%</a:t>
            </a:r>
            <a:endParaRPr lang="en-US" sz="1750" dirty="0"/>
          </a:p>
        </p:txBody>
      </p:sp>
      <p:sp>
        <p:nvSpPr>
          <p:cNvPr id="31" name="Text 29"/>
          <p:cNvSpPr/>
          <p:nvPr/>
        </p:nvSpPr>
        <p:spPr>
          <a:xfrm>
            <a:off x="6243280" y="4999553"/>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98.37%, 98.37%</a:t>
            </a:r>
            <a:endParaRPr lang="en-US" sz="1750" dirty="0"/>
          </a:p>
        </p:txBody>
      </p:sp>
      <p:sp>
        <p:nvSpPr>
          <p:cNvPr id="32" name="Text 30"/>
          <p:cNvSpPr/>
          <p:nvPr/>
        </p:nvSpPr>
        <p:spPr>
          <a:xfrm>
            <a:off x="8848725" y="4999553"/>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86.99%, 86.99%</a:t>
            </a:r>
            <a:endParaRPr lang="en-US" sz="1750" dirty="0"/>
          </a:p>
        </p:txBody>
      </p:sp>
      <p:sp>
        <p:nvSpPr>
          <p:cNvPr id="33" name="Text 31"/>
          <p:cNvSpPr/>
          <p:nvPr/>
        </p:nvSpPr>
        <p:spPr>
          <a:xfrm>
            <a:off x="11454170" y="4999553"/>
            <a:ext cx="214800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68.29%, 68.18%</a:t>
            </a:r>
            <a:endParaRPr lang="en-US" sz="1750" dirty="0"/>
          </a:p>
        </p:txBody>
      </p:sp>
      <p:sp>
        <p:nvSpPr>
          <p:cNvPr id="34" name="Shape 32"/>
          <p:cNvSpPr/>
          <p:nvPr/>
        </p:nvSpPr>
        <p:spPr>
          <a:xfrm>
            <a:off x="801410" y="5506164"/>
            <a:ext cx="13027581" cy="1013222"/>
          </a:xfrm>
          <a:prstGeom prst="rect">
            <a:avLst/>
          </a:prstGeom>
          <a:solidFill>
            <a:srgbClr val="000000">
              <a:alpha val="4000"/>
            </a:srgbClr>
          </a:solidFill>
          <a:ln/>
        </p:spPr>
        <p:txBody>
          <a:bodyPr/>
          <a:lstStyle/>
          <a:p>
            <a:endParaRPr lang="en-US"/>
          </a:p>
        </p:txBody>
      </p:sp>
      <p:sp>
        <p:nvSpPr>
          <p:cNvPr id="35" name="Text 33"/>
          <p:cNvSpPr/>
          <p:nvPr/>
        </p:nvSpPr>
        <p:spPr>
          <a:xfrm>
            <a:off x="1028581" y="5649873"/>
            <a:ext cx="2148007" cy="725805"/>
          </a:xfrm>
          <a:prstGeom prst="rect">
            <a:avLst/>
          </a:prstGeom>
          <a:noFill/>
          <a:ln/>
        </p:spPr>
        <p:txBody>
          <a:bodyPr wrap="square" lIns="0" tIns="0" rIns="0" bIns="0" rtlCol="0" anchor="t"/>
          <a:lstStyle/>
          <a:p>
            <a:pPr marL="0" indent="0">
              <a:lnSpc>
                <a:spcPts val="2850"/>
              </a:lnSpc>
              <a:buNone/>
            </a:pPr>
            <a:r>
              <a:rPr lang="en-US" sz="1750" b="1" dirty="0">
                <a:solidFill>
                  <a:srgbClr val="15213F"/>
                </a:solidFill>
                <a:latin typeface="Roboto" pitchFamily="34" charset="0"/>
                <a:ea typeface="Roboto" pitchFamily="34" charset="-122"/>
                <a:cs typeface="Roboto" pitchFamily="34" charset="-120"/>
              </a:rPr>
              <a:t>Prédicteurs sélectionnés</a:t>
            </a:r>
            <a:endParaRPr lang="en-US" sz="1750" dirty="0"/>
          </a:p>
        </p:txBody>
      </p:sp>
      <p:sp>
        <p:nvSpPr>
          <p:cNvPr id="36" name="Text 34"/>
          <p:cNvSpPr/>
          <p:nvPr/>
        </p:nvSpPr>
        <p:spPr>
          <a:xfrm>
            <a:off x="3637836" y="5649873"/>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75.31%, 75.61%</a:t>
            </a:r>
            <a:endParaRPr lang="en-US" sz="1750" dirty="0"/>
          </a:p>
        </p:txBody>
      </p:sp>
      <p:sp>
        <p:nvSpPr>
          <p:cNvPr id="37" name="Text 35"/>
          <p:cNvSpPr/>
          <p:nvPr/>
        </p:nvSpPr>
        <p:spPr>
          <a:xfrm>
            <a:off x="6243280" y="5649873"/>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76.12%, 76.42%</a:t>
            </a:r>
            <a:endParaRPr lang="en-US" sz="1750" dirty="0"/>
          </a:p>
        </p:txBody>
      </p:sp>
      <p:sp>
        <p:nvSpPr>
          <p:cNvPr id="38" name="Text 36"/>
          <p:cNvSpPr/>
          <p:nvPr/>
        </p:nvSpPr>
        <p:spPr>
          <a:xfrm>
            <a:off x="8848725" y="5649873"/>
            <a:ext cx="214419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73.16%, 73.17%</a:t>
            </a:r>
            <a:endParaRPr lang="en-US" sz="1750" dirty="0"/>
          </a:p>
        </p:txBody>
      </p:sp>
      <p:sp>
        <p:nvSpPr>
          <p:cNvPr id="39" name="Text 37"/>
          <p:cNvSpPr/>
          <p:nvPr/>
        </p:nvSpPr>
        <p:spPr>
          <a:xfrm>
            <a:off x="11454170" y="5649873"/>
            <a:ext cx="2148007" cy="362903"/>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67.23%, 67.48%</a:t>
            </a:r>
            <a:endParaRPr lang="en-US" sz="1750" dirty="0"/>
          </a:p>
        </p:txBody>
      </p:sp>
      <p:sp>
        <p:nvSpPr>
          <p:cNvPr id="40" name="Text 38"/>
          <p:cNvSpPr/>
          <p:nvPr/>
        </p:nvSpPr>
        <p:spPr>
          <a:xfrm>
            <a:off x="793790" y="6782157"/>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TF-IDF et Random Forest sont les plus efficaces, atteignant 98.38% de précision. Word Embeddings sous-performe, probablement en raison d'un entraînement insuffisant.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5329" y="898803"/>
            <a:ext cx="5675233" cy="647700"/>
          </a:xfrm>
          <a:prstGeom prst="rect">
            <a:avLst/>
          </a:prstGeom>
          <a:noFill/>
          <a:ln/>
        </p:spPr>
        <p:txBody>
          <a:bodyPr wrap="none" lIns="0" tIns="0" rIns="0" bIns="0" rtlCol="0" anchor="t"/>
          <a:lstStyle/>
          <a:p>
            <a:pPr marL="0" indent="0">
              <a:lnSpc>
                <a:spcPts val="5050"/>
              </a:lnSpc>
              <a:buNone/>
            </a:pPr>
            <a:r>
              <a:rPr lang="en-US" sz="4050" dirty="0">
                <a:solidFill>
                  <a:srgbClr val="3257B8"/>
                </a:solidFill>
                <a:latin typeface="Roboto Slab" pitchFamily="34" charset="0"/>
                <a:ea typeface="Roboto Slab" pitchFamily="34" charset="-122"/>
                <a:cs typeface="Roboto Slab" pitchFamily="34" charset="-120"/>
              </a:rPr>
              <a:t>Difficultés Rencontrées</a:t>
            </a:r>
            <a:endParaRPr lang="en-US" sz="4050" dirty="0"/>
          </a:p>
        </p:txBody>
      </p:sp>
      <p:sp>
        <p:nvSpPr>
          <p:cNvPr id="4" name="Shape 1"/>
          <p:cNvSpPr/>
          <p:nvPr/>
        </p:nvSpPr>
        <p:spPr>
          <a:xfrm>
            <a:off x="725329" y="1857375"/>
            <a:ext cx="3743087" cy="1857256"/>
          </a:xfrm>
          <a:prstGeom prst="roundRect">
            <a:avLst>
              <a:gd name="adj" fmla="val 1674"/>
            </a:avLst>
          </a:prstGeom>
          <a:solidFill>
            <a:srgbClr val="E9ECF2"/>
          </a:solidFill>
          <a:ln/>
        </p:spPr>
        <p:txBody>
          <a:bodyPr/>
          <a:lstStyle/>
          <a:p>
            <a:endParaRPr lang="en-US"/>
          </a:p>
        </p:txBody>
      </p:sp>
      <p:sp>
        <p:nvSpPr>
          <p:cNvPr id="5" name="Text 2"/>
          <p:cNvSpPr/>
          <p:nvPr/>
        </p:nvSpPr>
        <p:spPr>
          <a:xfrm>
            <a:off x="932498" y="2064544"/>
            <a:ext cx="2964180" cy="323850"/>
          </a:xfrm>
          <a:prstGeom prst="rect">
            <a:avLst/>
          </a:prstGeom>
          <a:noFill/>
          <a:ln/>
        </p:spPr>
        <p:txBody>
          <a:bodyPr wrap="none" lIns="0" tIns="0" rIns="0" bIns="0" rtlCol="0" anchor="t"/>
          <a:lstStyle/>
          <a:p>
            <a:pPr marL="0" indent="0">
              <a:lnSpc>
                <a:spcPts val="2500"/>
              </a:lnSpc>
              <a:buNone/>
            </a:pPr>
            <a:r>
              <a:rPr lang="en-US" sz="2000" dirty="0">
                <a:solidFill>
                  <a:srgbClr val="15213F"/>
                </a:solidFill>
                <a:latin typeface="Roboto Slab" pitchFamily="34" charset="0"/>
                <a:ea typeface="Roboto Slab" pitchFamily="34" charset="-122"/>
                <a:cs typeface="Roboto Slab" pitchFamily="34" charset="-120"/>
              </a:rPr>
              <a:t>Déséquilibre des Classes</a:t>
            </a:r>
            <a:endParaRPr lang="en-US" sz="2000" dirty="0"/>
          </a:p>
        </p:txBody>
      </p:sp>
      <p:sp>
        <p:nvSpPr>
          <p:cNvPr id="6" name="Text 3"/>
          <p:cNvSpPr/>
          <p:nvPr/>
        </p:nvSpPr>
        <p:spPr>
          <a:xfrm>
            <a:off x="932498" y="2512695"/>
            <a:ext cx="3328749" cy="994767"/>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Nécessité d’un rééchantillonnage pour assurer une représentation équitable de chaque catégorie.</a:t>
            </a:r>
            <a:endParaRPr lang="en-US" sz="1600" dirty="0"/>
          </a:p>
        </p:txBody>
      </p:sp>
      <p:sp>
        <p:nvSpPr>
          <p:cNvPr id="7" name="Shape 4"/>
          <p:cNvSpPr/>
          <p:nvPr/>
        </p:nvSpPr>
        <p:spPr>
          <a:xfrm>
            <a:off x="4675584" y="1857375"/>
            <a:ext cx="3743087" cy="1857256"/>
          </a:xfrm>
          <a:prstGeom prst="roundRect">
            <a:avLst>
              <a:gd name="adj" fmla="val 1674"/>
            </a:avLst>
          </a:prstGeom>
          <a:solidFill>
            <a:srgbClr val="E9ECF2"/>
          </a:solidFill>
          <a:ln/>
        </p:spPr>
        <p:txBody>
          <a:bodyPr/>
          <a:lstStyle/>
          <a:p>
            <a:endParaRPr lang="en-US"/>
          </a:p>
        </p:txBody>
      </p:sp>
      <p:sp>
        <p:nvSpPr>
          <p:cNvPr id="8" name="Text 5"/>
          <p:cNvSpPr/>
          <p:nvPr/>
        </p:nvSpPr>
        <p:spPr>
          <a:xfrm>
            <a:off x="4882753" y="2064544"/>
            <a:ext cx="2954893" cy="323850"/>
          </a:xfrm>
          <a:prstGeom prst="rect">
            <a:avLst/>
          </a:prstGeom>
          <a:noFill/>
          <a:ln/>
        </p:spPr>
        <p:txBody>
          <a:bodyPr wrap="none" lIns="0" tIns="0" rIns="0" bIns="0" rtlCol="0" anchor="t"/>
          <a:lstStyle/>
          <a:p>
            <a:pPr marL="0" indent="0">
              <a:lnSpc>
                <a:spcPts val="2500"/>
              </a:lnSpc>
              <a:buNone/>
            </a:pPr>
            <a:r>
              <a:rPr lang="en-US" sz="2000" dirty="0">
                <a:solidFill>
                  <a:srgbClr val="15213F"/>
                </a:solidFill>
                <a:latin typeface="Roboto Slab" pitchFamily="34" charset="0"/>
                <a:ea typeface="Roboto Slab" pitchFamily="34" charset="-122"/>
                <a:cs typeface="Roboto Slab" pitchFamily="34" charset="-120"/>
              </a:rPr>
              <a:t>Complexité des Modèles</a:t>
            </a:r>
            <a:endParaRPr lang="en-US" sz="2000" dirty="0"/>
          </a:p>
        </p:txBody>
      </p:sp>
      <p:sp>
        <p:nvSpPr>
          <p:cNvPr id="9" name="Text 6"/>
          <p:cNvSpPr/>
          <p:nvPr/>
        </p:nvSpPr>
        <p:spPr>
          <a:xfrm>
            <a:off x="4882753" y="2512695"/>
            <a:ext cx="3328749" cy="994767"/>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Word2Vec nécessite plus de données pour capturer des relations sémantiques complexes.</a:t>
            </a:r>
            <a:endParaRPr lang="en-US" sz="1600" dirty="0"/>
          </a:p>
        </p:txBody>
      </p:sp>
      <p:sp>
        <p:nvSpPr>
          <p:cNvPr id="10" name="Shape 7"/>
          <p:cNvSpPr/>
          <p:nvPr/>
        </p:nvSpPr>
        <p:spPr>
          <a:xfrm>
            <a:off x="725329" y="3921800"/>
            <a:ext cx="3743087" cy="2512695"/>
          </a:xfrm>
          <a:prstGeom prst="roundRect">
            <a:avLst>
              <a:gd name="adj" fmla="val 1237"/>
            </a:avLst>
          </a:prstGeom>
          <a:solidFill>
            <a:srgbClr val="E9ECF2"/>
          </a:solidFill>
          <a:ln/>
        </p:spPr>
        <p:txBody>
          <a:bodyPr/>
          <a:lstStyle/>
          <a:p>
            <a:endParaRPr lang="en-US"/>
          </a:p>
        </p:txBody>
      </p:sp>
      <p:sp>
        <p:nvSpPr>
          <p:cNvPr id="11" name="Text 8"/>
          <p:cNvSpPr/>
          <p:nvPr/>
        </p:nvSpPr>
        <p:spPr>
          <a:xfrm>
            <a:off x="932498" y="4128968"/>
            <a:ext cx="3328749" cy="647700"/>
          </a:xfrm>
          <a:prstGeom prst="rect">
            <a:avLst/>
          </a:prstGeom>
          <a:noFill/>
          <a:ln/>
        </p:spPr>
        <p:txBody>
          <a:bodyPr wrap="square" lIns="0" tIns="0" rIns="0" bIns="0" rtlCol="0" anchor="t"/>
          <a:lstStyle/>
          <a:p>
            <a:pPr marL="0" indent="0">
              <a:lnSpc>
                <a:spcPts val="2500"/>
              </a:lnSpc>
              <a:buNone/>
            </a:pPr>
            <a:r>
              <a:rPr lang="en-US" sz="2000" dirty="0">
                <a:solidFill>
                  <a:srgbClr val="15213F"/>
                </a:solidFill>
                <a:latin typeface="Roboto Slab" pitchFamily="34" charset="0"/>
                <a:ea typeface="Roboto Slab" pitchFamily="34" charset="-122"/>
                <a:cs typeface="Roboto Slab" pitchFamily="34" charset="-120"/>
              </a:rPr>
              <a:t>Problèmes de Surapprentissage</a:t>
            </a:r>
            <a:endParaRPr lang="en-US" sz="2000" dirty="0"/>
          </a:p>
        </p:txBody>
      </p:sp>
      <p:sp>
        <p:nvSpPr>
          <p:cNvPr id="12" name="Text 9"/>
          <p:cNvSpPr/>
          <p:nvPr/>
        </p:nvSpPr>
        <p:spPr>
          <a:xfrm>
            <a:off x="932498" y="4900970"/>
            <a:ext cx="3328749" cy="1326356"/>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Nécessité d’optimiser les hyperparamètres pour éviter une adaptation excessive aux données d'entraînement.</a:t>
            </a:r>
            <a:endParaRPr lang="en-US" sz="1600" dirty="0"/>
          </a:p>
        </p:txBody>
      </p:sp>
      <p:sp>
        <p:nvSpPr>
          <p:cNvPr id="13" name="Shape 10"/>
          <p:cNvSpPr/>
          <p:nvPr/>
        </p:nvSpPr>
        <p:spPr>
          <a:xfrm>
            <a:off x="4675584" y="3921800"/>
            <a:ext cx="3743087" cy="2512695"/>
          </a:xfrm>
          <a:prstGeom prst="roundRect">
            <a:avLst>
              <a:gd name="adj" fmla="val 1237"/>
            </a:avLst>
          </a:prstGeom>
          <a:solidFill>
            <a:srgbClr val="E9ECF2"/>
          </a:solidFill>
          <a:ln/>
        </p:spPr>
        <p:txBody>
          <a:bodyPr/>
          <a:lstStyle/>
          <a:p>
            <a:endParaRPr lang="en-US"/>
          </a:p>
        </p:txBody>
      </p:sp>
      <p:sp>
        <p:nvSpPr>
          <p:cNvPr id="14" name="Text 11"/>
          <p:cNvSpPr/>
          <p:nvPr/>
        </p:nvSpPr>
        <p:spPr>
          <a:xfrm>
            <a:off x="4882753" y="4128968"/>
            <a:ext cx="3328749" cy="971550"/>
          </a:xfrm>
          <a:prstGeom prst="rect">
            <a:avLst/>
          </a:prstGeom>
          <a:noFill/>
          <a:ln/>
        </p:spPr>
        <p:txBody>
          <a:bodyPr wrap="square" lIns="0" tIns="0" rIns="0" bIns="0" rtlCol="0" anchor="t"/>
          <a:lstStyle/>
          <a:p>
            <a:pPr marL="0" indent="0">
              <a:lnSpc>
                <a:spcPts val="2500"/>
              </a:lnSpc>
              <a:buNone/>
            </a:pPr>
            <a:r>
              <a:rPr lang="en-US" sz="2000" dirty="0">
                <a:solidFill>
                  <a:srgbClr val="15213F"/>
                </a:solidFill>
                <a:latin typeface="Roboto Slab" pitchFamily="34" charset="0"/>
                <a:ea typeface="Roboto Slab" pitchFamily="34" charset="-122"/>
                <a:cs typeface="Roboto Slab" pitchFamily="34" charset="-120"/>
              </a:rPr>
              <a:t>Diffultés à obtenir de bons résultats avec Word Embeddings</a:t>
            </a:r>
            <a:endParaRPr lang="en-US" sz="2000" dirty="0"/>
          </a:p>
        </p:txBody>
      </p:sp>
      <p:sp>
        <p:nvSpPr>
          <p:cNvPr id="15" name="Text 12"/>
          <p:cNvSpPr/>
          <p:nvPr/>
        </p:nvSpPr>
        <p:spPr>
          <a:xfrm>
            <a:off x="4882753" y="5224820"/>
            <a:ext cx="3328749" cy="331589"/>
          </a:xfrm>
          <a:prstGeom prst="rect">
            <a:avLst/>
          </a:prstGeom>
          <a:noFill/>
          <a:ln/>
        </p:spPr>
        <p:txBody>
          <a:bodyPr wrap="non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Quantité de données insuffisantes </a:t>
            </a:r>
            <a:endParaRPr lang="en-US" sz="1600" dirty="0"/>
          </a:p>
        </p:txBody>
      </p:sp>
      <p:sp>
        <p:nvSpPr>
          <p:cNvPr id="16" name="Text 13"/>
          <p:cNvSpPr/>
          <p:nvPr/>
        </p:nvSpPr>
        <p:spPr>
          <a:xfrm>
            <a:off x="725329" y="6667619"/>
            <a:ext cx="7693343" cy="663178"/>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Temps de calcul : le nettoyage et l’extraction des caractéristiques sont gourmands en ressources.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982</Words>
  <Application>Microsoft Macintosh PowerPoint</Application>
  <PresentationFormat>Custom</PresentationFormat>
  <Paragraphs>149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Roboto Slab</vt:lpstr>
      <vt:lpstr>Sora Light</vt:lpstr>
      <vt:lpstr>Arial</vt:lpstr>
      <vt:lpstr>Roboto</vt:lpstr>
      <vt:lpstr>Alexandria Semi Bold</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Ayeboua, Folly Tata</cp:lastModifiedBy>
  <cp:revision>2</cp:revision>
  <dcterms:created xsi:type="dcterms:W3CDTF">2025-03-11T02:36:36Z</dcterms:created>
  <dcterms:modified xsi:type="dcterms:W3CDTF">2025-03-11T02:40:24Z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615819-ba40-4aaf-a034-39fd1d37cddf_Enabled">
    <vt:lpwstr>true</vt:lpwstr>
  </property>
  <property fmtid="{D5CDD505-2E9C-101B-9397-08002B2CF9AE}" pid="3" name="MSIP_Label_6b615819-ba40-4aaf-a034-39fd1d37cddf_SetDate">
    <vt:lpwstr>2025-03-11T02:39:36Z</vt:lpwstr>
  </property>
  <property fmtid="{D5CDD505-2E9C-101B-9397-08002B2CF9AE}" pid="4" name="MSIP_Label_6b615819-ba40-4aaf-a034-39fd1d37cddf_Method">
    <vt:lpwstr>Standard</vt:lpwstr>
  </property>
  <property fmtid="{D5CDD505-2E9C-101B-9397-08002B2CF9AE}" pid="5" name="MSIP_Label_6b615819-ba40-4aaf-a034-39fd1d37cddf_Name">
    <vt:lpwstr>defa4170-0d19-0005-0004-bc88714345d2</vt:lpwstr>
  </property>
  <property fmtid="{D5CDD505-2E9C-101B-9397-08002B2CF9AE}" pid="6" name="MSIP_Label_6b615819-ba40-4aaf-a034-39fd1d37cddf_SiteId">
    <vt:lpwstr>f9182dd7-4234-41fb-9e9c-dd20d493b548</vt:lpwstr>
  </property>
  <property fmtid="{D5CDD505-2E9C-101B-9397-08002B2CF9AE}" pid="7" name="MSIP_Label_6b615819-ba40-4aaf-a034-39fd1d37cddf_ActionId">
    <vt:lpwstr>fffec09d-59da-43c3-b19f-8b48be14649a</vt:lpwstr>
  </property>
  <property fmtid="{D5CDD505-2E9C-101B-9397-08002B2CF9AE}" pid="8" name="MSIP_Label_6b615819-ba40-4aaf-a034-39fd1d37cddf_ContentBits">
    <vt:lpwstr>0</vt:lpwstr>
  </property>
  <property fmtid="{D5CDD505-2E9C-101B-9397-08002B2CF9AE}" pid="9" name="MSIP_Label_6b615819-ba40-4aaf-a034-39fd1d37cddf_Tag">
    <vt:lpwstr>50, 3, 0, 1</vt:lpwstr>
  </property>
</Properties>
</file>